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4.xml" ContentType="application/vnd.openxmlformats-officedocument.themeOverride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4"/>
  </p:sldMasterIdLst>
  <p:notesMasterIdLst>
    <p:notesMasterId r:id="rId17"/>
  </p:notesMasterIdLst>
  <p:sldIdLst>
    <p:sldId id="269" r:id="rId5"/>
    <p:sldId id="265" r:id="rId6"/>
    <p:sldId id="257" r:id="rId7"/>
    <p:sldId id="312" r:id="rId8"/>
    <p:sldId id="313" r:id="rId9"/>
    <p:sldId id="320" r:id="rId10"/>
    <p:sldId id="321" r:id="rId11"/>
    <p:sldId id="315" r:id="rId12"/>
    <p:sldId id="318" r:id="rId13"/>
    <p:sldId id="316" r:id="rId14"/>
    <p:sldId id="322" r:id="rId15"/>
    <p:sldId id="268" r:id="rId16"/>
  </p:sldIdLst>
  <p:sldSz cx="9906000" cy="6858000" type="A4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6" orient="horz" pos="4320" userDrawn="1">
          <p15:clr>
            <a:srgbClr val="A4A3A4"/>
          </p15:clr>
        </p15:guide>
        <p15:guide id="15" orient="horz" pos="3974" userDrawn="1">
          <p15:clr>
            <a:srgbClr val="A4A3A4"/>
          </p15:clr>
        </p15:guide>
        <p15:guide id="25" orient="horz" pos="527" userDrawn="1">
          <p15:clr>
            <a:srgbClr val="A4A3A4"/>
          </p15:clr>
        </p15:guide>
        <p15:guide id="26" orient="horz" pos="754" userDrawn="1">
          <p15:clr>
            <a:srgbClr val="A4A3A4"/>
          </p15:clr>
        </p15:guide>
        <p15:guide id="27" orient="horz" pos="845" userDrawn="1">
          <p15:clr>
            <a:srgbClr val="A4A3A4"/>
          </p15:clr>
        </p15:guide>
        <p15:guide id="28" orient="horz" pos="572" userDrawn="1">
          <p15:clr>
            <a:srgbClr val="A4A3A4"/>
          </p15:clr>
        </p15:guide>
        <p15:guide id="29" orient="horz" pos="2432" userDrawn="1">
          <p15:clr>
            <a:srgbClr val="A4A3A4"/>
          </p15:clr>
        </p15:guide>
        <p15:guide id="30" pos="421" userDrawn="1">
          <p15:clr>
            <a:srgbClr val="A4A3A4"/>
          </p15:clr>
        </p15:guide>
        <p15:guide id="31" pos="3256" userDrawn="1">
          <p15:clr>
            <a:srgbClr val="A4A3A4"/>
          </p15:clr>
        </p15:guide>
        <p15:guide id="32" pos="3029" userDrawn="1">
          <p15:clr>
            <a:srgbClr val="A4A3A4"/>
          </p15:clr>
        </p15:guide>
        <p15:guide id="33" pos="581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bert Mikushnica" initials="AM" lastIdx="4" clrIdx="0"/>
  <p:cmAuthor id="2" name="Péter Karli" initials="PK" lastIdx="1" clrIdx="1"/>
  <p:cmAuthor id="3" name="Dániel Márkus" initials="DM" lastIdx="2" clrIdx="2">
    <p:extLst>
      <p:ext uri="{19B8F6BF-5375-455C-9EA6-DF929625EA0E}">
        <p15:presenceInfo xmlns:p15="http://schemas.microsoft.com/office/powerpoint/2012/main" userId="S::dmarkus@healce.com::cd79c351-2167-439e-a68b-a41670b7426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5F5F"/>
    <a:srgbClr val="477373"/>
    <a:srgbClr val="F2F2F2"/>
    <a:srgbClr val="9DA3D7"/>
    <a:srgbClr val="E1E3F3"/>
    <a:srgbClr val="FFCBA7"/>
    <a:srgbClr val="FFE8D8"/>
    <a:srgbClr val="1C8C5C"/>
    <a:srgbClr val="AFD692"/>
    <a:srgbClr val="59C4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06" autoAdjust="0"/>
    <p:restoredTop sz="95770" autoAdjust="0"/>
  </p:normalViewPr>
  <p:slideViewPr>
    <p:cSldViewPr snapToGrid="0" showGuides="1">
      <p:cViewPr varScale="1">
        <p:scale>
          <a:sx n="114" d="100"/>
          <a:sy n="114" d="100"/>
        </p:scale>
        <p:origin x="1542" y="264"/>
      </p:cViewPr>
      <p:guideLst>
        <p:guide orient="horz" pos="4320"/>
        <p:guide orient="horz" pos="3974"/>
        <p:guide orient="horz" pos="527"/>
        <p:guide orient="horz" pos="754"/>
        <p:guide orient="horz" pos="845"/>
        <p:guide orient="horz" pos="572"/>
        <p:guide orient="horz" pos="2432"/>
        <p:guide pos="421"/>
        <p:guide pos="3256"/>
        <p:guide pos="3029"/>
        <p:guide pos="5819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https://healce.sharepoint.com/sites/SalesMarketing/Shared%20Documents/General/01_Marketing/Kommunik&#225;ci&#243;/Mars%20hasab/2022.07/KSH/Sz&#225;ll&#237;tm&#225;nyoz&#225;s%20adatok_Mars%20cikk_v11.xls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 rtl="0">
              <a:defRPr lang="hu-HU" sz="1400" b="1" i="0" u="none" strike="noStrike" kern="1200" baseline="0">
                <a:solidFill>
                  <a:srgbClr val="5F5F5F"/>
                </a:solidFill>
                <a:latin typeface="Calibri"/>
                <a:ea typeface="Calibri"/>
                <a:cs typeface="Calibri"/>
              </a:defRPr>
            </a:pPr>
            <a:r>
              <a:rPr lang="hu-HU" sz="1400" b="1" i="0" u="none" strike="noStrike" kern="1200" baseline="0">
                <a:solidFill>
                  <a:srgbClr val="5F5F5F"/>
                </a:solidFill>
                <a:latin typeface="Calibri"/>
                <a:ea typeface="Calibri"/>
                <a:cs typeface="Calibri"/>
              </a:rPr>
              <a:t>Közút (szállított áruk volumene, ezer tonna)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'Szállított áruk volumene'!$E$3:$E$4</c:f>
              <c:strCache>
                <c:ptCount val="2"/>
                <c:pt idx="0">
                  <c:v>Közút</c:v>
                </c:pt>
              </c:strCache>
            </c:strRef>
          </c:tx>
          <c:spPr>
            <a:solidFill>
              <a:srgbClr val="477373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900" b="1" i="0" u="none" strike="noStrike" kern="1200" baseline="0">
                    <a:solidFill>
                      <a:srgbClr val="5F5F5F"/>
                    </a:solidFill>
                    <a:latin typeface="Calibri"/>
                    <a:ea typeface="Calibri"/>
                    <a:cs typeface="Calibri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'Szállított áruk volumene'!$A$17:$A$25</c:f>
              <c:numCache>
                <c:formatCode>General</c:formatCode>
                <c:ptCount val="9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</c:numCache>
            </c:numRef>
          </c:cat>
          <c:val>
            <c:numRef>
              <c:f>'Szállított áruk volumene'!$E$17:$E$25</c:f>
              <c:numCache>
                <c:formatCode>#,##0</c:formatCode>
                <c:ptCount val="9"/>
                <c:pt idx="0">
                  <c:v>132149</c:v>
                </c:pt>
                <c:pt idx="1">
                  <c:v>154255.5</c:v>
                </c:pt>
                <c:pt idx="2">
                  <c:v>158490</c:v>
                </c:pt>
                <c:pt idx="3">
                  <c:v>156663</c:v>
                </c:pt>
                <c:pt idx="4">
                  <c:v>147048</c:v>
                </c:pt>
                <c:pt idx="5">
                  <c:v>169600.59999999998</c:v>
                </c:pt>
                <c:pt idx="6">
                  <c:v>166497.29999999999</c:v>
                </c:pt>
                <c:pt idx="7">
                  <c:v>156626.82999999999</c:v>
                </c:pt>
                <c:pt idx="8">
                  <c:v>184217.61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F9-43C3-A1BC-8F874D1A77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0"/>
        <c:axId val="1031811248"/>
        <c:axId val="1"/>
      </c:barChart>
      <c:catAx>
        <c:axId val="1031811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 algn="ctr">
              <a:defRPr lang="en-US" sz="900" b="0" i="0" u="none" strike="noStrike" kern="1200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hu-HU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103181124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hu-H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hu-HU" sz="1400" b="1" i="0" u="none" strike="noStrike" kern="1200" baseline="0">
                <a:solidFill>
                  <a:srgbClr val="5F5F5F"/>
                </a:solidFill>
                <a:latin typeface="Calibri"/>
                <a:ea typeface="Calibri"/>
                <a:cs typeface="Calibri"/>
              </a:defRPr>
            </a:pPr>
            <a:r>
              <a:rPr lang="hu-HU" sz="1400" b="1" i="0" u="none" strike="noStrike" kern="1200" baseline="0">
                <a:solidFill>
                  <a:srgbClr val="5F5F5F"/>
                </a:solidFill>
                <a:latin typeface="Calibri"/>
                <a:ea typeface="Calibri"/>
                <a:cs typeface="Calibri"/>
              </a:rPr>
              <a:t>Foglalkoztatottak száma (szállítás, raktározás)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6564646249685619E-2"/>
          <c:y val="0.16419115762648132"/>
          <c:w val="0.82114263511901309"/>
          <c:h val="0.671814884510397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'Foglalkoztatottak száma'!$AP$8</c:f>
              <c:strCache>
                <c:ptCount val="1"/>
                <c:pt idx="0">
                  <c:v>Foglalkoztatottak száma (ezer fő)</c:v>
                </c:pt>
              </c:strCache>
            </c:strRef>
          </c:tx>
          <c:spPr>
            <a:solidFill>
              <a:srgbClr val="477373"/>
            </a:solidFill>
            <a:ln w="25400"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1.52091315466129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763-4C6C-9ECB-731166AA7ABF}"/>
                </c:ext>
              </c:extLst>
            </c:dLbl>
            <c:dLbl>
              <c:idx val="1"/>
              <c:layout>
                <c:manualLayout>
                  <c:x val="0"/>
                  <c:y val="1.5209131546613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763-4C6C-9ECB-731166AA7ABF}"/>
                </c:ext>
              </c:extLst>
            </c:dLbl>
            <c:dLbl>
              <c:idx val="3"/>
              <c:layout>
                <c:manualLayout>
                  <c:x val="0"/>
                  <c:y val="1.52091315466129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763-4C6C-9ECB-731166AA7ABF}"/>
                </c:ext>
              </c:extLst>
            </c:dLbl>
            <c:dLbl>
              <c:idx val="4"/>
              <c:layout>
                <c:manualLayout>
                  <c:x val="-1.0688532992534746E-2"/>
                  <c:y val="2.53485525776883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763-4C6C-9ECB-731166AA7ABF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900" b="1" i="0" u="none" strike="noStrike" kern="1200" baseline="0">
                    <a:solidFill>
                      <a:srgbClr val="5F5F5F"/>
                    </a:solidFill>
                    <a:latin typeface="Calibri"/>
                    <a:ea typeface="Calibri"/>
                    <a:cs typeface="Calibri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'Foglalkoztatottak száma'!$AT$7:$BB$7</c:f>
              <c:numCache>
                <c:formatCode>General</c:formatCode>
                <c:ptCount val="9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</c:numCache>
            </c:numRef>
          </c:cat>
          <c:val>
            <c:numRef>
              <c:f>'Foglalkoztatottak száma'!$AT$8:$BB$8</c:f>
              <c:numCache>
                <c:formatCode>#\ ##0.0</c:formatCode>
                <c:ptCount val="9"/>
                <c:pt idx="0">
                  <c:v>263.37700000000001</c:v>
                </c:pt>
                <c:pt idx="1">
                  <c:v>264.07799999999997</c:v>
                </c:pt>
                <c:pt idx="2">
                  <c:v>271.97699999999998</c:v>
                </c:pt>
                <c:pt idx="3">
                  <c:v>279.81299999999999</c:v>
                </c:pt>
                <c:pt idx="4">
                  <c:v>296.10199999999998</c:v>
                </c:pt>
                <c:pt idx="5">
                  <c:v>291.63099999999997</c:v>
                </c:pt>
                <c:pt idx="6">
                  <c:v>306.31799999999998</c:v>
                </c:pt>
                <c:pt idx="7">
                  <c:v>280.49799999999999</c:v>
                </c:pt>
                <c:pt idx="8">
                  <c:v>284.90199999999999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63-4C6C-9ECB-731166AA7A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33113808"/>
        <c:axId val="1"/>
      </c:barChart>
      <c:lineChart>
        <c:grouping val="standard"/>
        <c:varyColors val="0"/>
        <c:ser>
          <c:idx val="1"/>
          <c:order val="1"/>
          <c:tx>
            <c:strRef>
              <c:f>'Foglalkoztatottak száma'!$AP$9</c:f>
              <c:strCache>
                <c:ptCount val="1"/>
                <c:pt idx="0">
                  <c:v>Változás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dLbls>
            <c:dLbl>
              <c:idx val="5"/>
              <c:layout>
                <c:manualLayout>
                  <c:x val="-2.0375542027501093E-3"/>
                  <c:y val="1.58047227347375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763-4C6C-9ECB-731166AA7ABF}"/>
                </c:ext>
              </c:extLst>
            </c:dLbl>
            <c:dLbl>
              <c:idx val="6"/>
              <c:layout>
                <c:manualLayout>
                  <c:x val="-6.7804855160910745E-3"/>
                  <c:y val="1.0735012219199912E-2"/>
                </c:manualLayout>
              </c:layout>
              <c:spPr>
                <a:noFill/>
                <a:ln w="25400">
                  <a:noFill/>
                </a:ln>
              </c:spPr>
              <c:txPr>
                <a:bodyPr anchorCtr="0"/>
                <a:lstStyle/>
                <a:p>
                  <a:pPr algn="ctr">
                    <a:defRPr lang="en-US" sz="800" b="1" i="1" u="none" strike="noStrike" kern="1200" baseline="0">
                      <a:solidFill>
                        <a:srgbClr val="5F5F5F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hu-H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763-4C6C-9ECB-731166AA7ABF}"/>
                </c:ext>
              </c:extLst>
            </c:dLbl>
            <c:dLbl>
              <c:idx val="7"/>
              <c:layout>
                <c:manualLayout>
                  <c:x val="-4.709687450883869E-3"/>
                  <c:y val="-1.9683250874026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763-4C6C-9ECB-731166AA7ABF}"/>
                </c:ext>
              </c:extLst>
            </c:dLbl>
            <c:dLbl>
              <c:idx val="8"/>
              <c:layout>
                <c:manualLayout>
                  <c:x val="1.2359142283099125E-3"/>
                  <c:y val="-4.4741193274130822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763-4C6C-9ECB-731166AA7ABF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800" b="1" i="1" u="none" strike="noStrike" kern="1200" baseline="0">
                    <a:solidFill>
                      <a:srgbClr val="5F5F5F"/>
                    </a:solidFill>
                    <a:latin typeface="Calibri"/>
                    <a:ea typeface="Calibri"/>
                    <a:cs typeface="Calibri"/>
                  </a:defRPr>
                </a:pPr>
                <a:endParaRPr lang="hu-H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'Foglalkoztatottak száma'!$AT$7:$BB$7</c:f>
              <c:numCache>
                <c:formatCode>General</c:formatCode>
                <c:ptCount val="9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</c:numCache>
            </c:numRef>
          </c:cat>
          <c:val>
            <c:numRef>
              <c:f>'Foglalkoztatottak száma'!$AT$9:$BB$9</c:f>
              <c:numCache>
                <c:formatCode>0.0%</c:formatCode>
                <c:ptCount val="9"/>
                <c:pt idx="0">
                  <c:v>2.7344714304700091E-4</c:v>
                </c:pt>
                <c:pt idx="1">
                  <c:v>2.6615839651904505E-3</c:v>
                </c:pt>
                <c:pt idx="2">
                  <c:v>2.9911617022243542E-2</c:v>
                </c:pt>
                <c:pt idx="3">
                  <c:v>2.8811259775642917E-2</c:v>
                </c:pt>
                <c:pt idx="4">
                  <c:v>5.8213878554606024E-2</c:v>
                </c:pt>
                <c:pt idx="5">
                  <c:v>-1.5099526514511852E-2</c:v>
                </c:pt>
                <c:pt idx="6">
                  <c:v>5.0361587074076564E-2</c:v>
                </c:pt>
                <c:pt idx="7">
                  <c:v>-8.4291487930843068E-2</c:v>
                </c:pt>
                <c:pt idx="8">
                  <c:v>1.5700646706928278E-2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763-4C6C-9ECB-731166AA7A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"/>
        <c:axId val="4"/>
      </c:lineChart>
      <c:catAx>
        <c:axId val="1033113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 algn="ctr">
              <a:defRPr lang="en-US" sz="900" b="0" i="0" u="none" strike="noStrike" kern="1200" baseline="0">
                <a:solidFill>
                  <a:srgbClr val="5F5F5F"/>
                </a:solidFill>
                <a:latin typeface="Calibri"/>
                <a:ea typeface="Calibri"/>
                <a:cs typeface="Calibri"/>
              </a:defRPr>
            </a:pPr>
            <a:endParaRPr lang="hu-HU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340"/>
          <c:min val="180"/>
        </c:scaling>
        <c:delete val="0"/>
        <c:axPos val="l"/>
        <c:numFmt formatCode="#\ ##0.0" sourceLinked="1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FFFFFF"/>
                </a:solidFill>
                <a:latin typeface="Calibri"/>
                <a:ea typeface="Calibri"/>
                <a:cs typeface="Calibri"/>
              </a:defRPr>
            </a:pPr>
            <a:endParaRPr lang="hu-HU"/>
          </a:p>
        </c:txPr>
        <c:crossAx val="1033113808"/>
        <c:crosses val="autoZero"/>
        <c:crossBetween val="between"/>
      </c:valAx>
      <c:catAx>
        <c:axId val="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"/>
        <c:crosses val="autoZero"/>
        <c:auto val="1"/>
        <c:lblAlgn val="ctr"/>
        <c:lblOffset val="100"/>
        <c:noMultiLvlLbl val="0"/>
      </c:catAx>
      <c:valAx>
        <c:axId val="4"/>
        <c:scaling>
          <c:orientation val="minMax"/>
          <c:min val="-0.15000000000000002"/>
        </c:scaling>
        <c:delete val="0"/>
        <c:axPos val="r"/>
        <c:numFmt formatCode="0.0%" sourceLinked="1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FFFFFF"/>
                </a:solidFill>
                <a:latin typeface="Calibri"/>
                <a:ea typeface="Calibri"/>
                <a:cs typeface="Calibri"/>
              </a:defRPr>
            </a:pPr>
            <a:endParaRPr lang="hu-HU"/>
          </a:p>
        </c:txPr>
        <c:crossAx val="3"/>
        <c:crosses val="max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4156279667169264"/>
          <c:y val="0.90779725169488945"/>
          <c:w val="0.76236178589378456"/>
          <c:h val="8.0099615926387591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lang="en-US" sz="900" b="0" i="0" u="none" strike="noStrike" kern="1200" baseline="0">
              <a:solidFill>
                <a:srgbClr val="5F5F5F"/>
              </a:solidFill>
              <a:latin typeface="Calibri"/>
              <a:ea typeface="Calibri"/>
              <a:cs typeface="Calibri"/>
            </a:defRPr>
          </a:pPr>
          <a:endParaRPr lang="hu-H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hu-H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 rtl="0">
              <a:defRPr lang="hu-HU" sz="1400" b="1" i="0" u="none" strike="noStrike" kern="1200" baseline="0">
                <a:solidFill>
                  <a:srgbClr val="5F5F5F"/>
                </a:solidFill>
                <a:latin typeface="Calibri"/>
                <a:ea typeface="Calibri"/>
                <a:cs typeface="Calibri"/>
              </a:defRPr>
            </a:pPr>
            <a:r>
              <a:rPr lang="hu-HU" sz="1400" b="1" i="0" u="none" strike="noStrike" kern="1200" baseline="0">
                <a:solidFill>
                  <a:srgbClr val="5F5F5F"/>
                </a:solidFill>
                <a:latin typeface="Calibri"/>
                <a:ea typeface="Calibri"/>
                <a:cs typeface="Calibri"/>
              </a:rPr>
              <a:t>Bérstatisztikák (Szállítás, raktározás)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1526024006534845E-2"/>
          <c:y val="0.17374243836648881"/>
          <c:w val="0.83782255244628423"/>
          <c:h val="0.617416846823618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Bérstatisztikák!$R$9</c:f>
              <c:strCache>
                <c:ptCount val="1"/>
                <c:pt idx="0">
                  <c:v>Átlagbér (HUF/fő/hó)</c:v>
                </c:pt>
              </c:strCache>
            </c:strRef>
          </c:tx>
          <c:spPr>
            <a:solidFill>
              <a:srgbClr val="477373"/>
            </a:solidFill>
            <a:ln w="25400">
              <a:noFill/>
            </a:ln>
          </c:spPr>
          <c:invertIfNegative val="0"/>
          <c:dLbls>
            <c:dLbl>
              <c:idx val="6"/>
              <c:layout>
                <c:manualLayout>
                  <c:x val="-9.7972593440474493E-17"/>
                  <c:y val="3.022670025188916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5F1-4821-97E4-53DD7CA0FF48}"/>
                </c:ext>
              </c:extLst>
            </c:dLbl>
            <c:dLbl>
              <c:idx val="7"/>
              <c:layout>
                <c:manualLayout>
                  <c:x val="2.6720106880427524E-3"/>
                  <c:y val="-1.511335012594458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5F1-4821-97E4-53DD7CA0FF48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900" b="1" i="0" u="none" strike="noStrike" kern="1200" baseline="0">
                    <a:solidFill>
                      <a:srgbClr val="5F5F5F"/>
                    </a:solidFill>
                    <a:latin typeface="Calibri"/>
                    <a:ea typeface="Calibri"/>
                    <a:cs typeface="Calibri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Bérstatisztikák!$V$8:$AD$8</c:f>
              <c:numCache>
                <c:formatCode>General</c:formatCode>
                <c:ptCount val="9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</c:numCache>
            </c:numRef>
          </c:cat>
          <c:val>
            <c:numRef>
              <c:f>Bérstatisztikák!$V$9:$AD$9</c:f>
              <c:numCache>
                <c:formatCode>##\ ##0;\-##\ ##0</c:formatCode>
                <c:ptCount val="9"/>
                <c:pt idx="0">
                  <c:v>146294</c:v>
                </c:pt>
                <c:pt idx="1">
                  <c:v>150741</c:v>
                </c:pt>
                <c:pt idx="2">
                  <c:v>156642</c:v>
                </c:pt>
                <c:pt idx="3">
                  <c:v>164629</c:v>
                </c:pt>
                <c:pt idx="4">
                  <c:v>185871.85399999999</c:v>
                </c:pt>
                <c:pt idx="5">
                  <c:v>206282</c:v>
                </c:pt>
                <c:pt idx="6">
                  <c:v>229486</c:v>
                </c:pt>
                <c:pt idx="7">
                  <c:v>252627</c:v>
                </c:pt>
                <c:pt idx="8">
                  <c:v>263243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F1-4821-97E4-53DD7CA0FF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1246407392"/>
        <c:axId val="1"/>
      </c:barChart>
      <c:lineChart>
        <c:grouping val="standard"/>
        <c:varyColors val="0"/>
        <c:ser>
          <c:idx val="1"/>
          <c:order val="1"/>
          <c:tx>
            <c:strRef>
              <c:f>Bérstatisztikák!$R$10</c:f>
              <c:strCache>
                <c:ptCount val="1"/>
                <c:pt idx="0">
                  <c:v>Bérnövekedés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dLbls>
            <c:dLbl>
              <c:idx val="4"/>
              <c:layout>
                <c:manualLayout>
                  <c:x val="-5.2277994308827729E-2"/>
                  <c:y val="-3.97104266248834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5F1-4821-97E4-53DD7CA0FF48}"/>
                </c:ext>
              </c:extLst>
            </c:dLbl>
            <c:dLbl>
              <c:idx val="7"/>
              <c:layout>
                <c:manualLayout>
                  <c:x val="-4.6933972932742221E-2"/>
                  <c:y val="-5.48237767508280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5F1-4821-97E4-53DD7CA0FF48}"/>
                </c:ext>
              </c:extLst>
            </c:dLbl>
            <c:dLbl>
              <c:idx val="8"/>
              <c:layout>
                <c:manualLayout>
                  <c:x val="9.2518896059836202E-3"/>
                  <c:y val="5.9184037763536899E-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5F1-4821-97E4-53DD7CA0FF48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800" b="1" i="1" u="none" strike="noStrike" kern="1200" baseline="0">
                    <a:solidFill>
                      <a:srgbClr val="5F5F5F"/>
                    </a:solidFill>
                    <a:latin typeface="Calibri"/>
                    <a:ea typeface="Calibri"/>
                    <a:cs typeface="Calibri"/>
                  </a:defRPr>
                </a:pPr>
                <a:endParaRPr lang="hu-H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Bérstatisztikák!$V$8:$AD$8</c:f>
              <c:numCache>
                <c:formatCode>General</c:formatCode>
                <c:ptCount val="9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</c:numCache>
            </c:numRef>
          </c:cat>
          <c:val>
            <c:numRef>
              <c:f>Bérstatisztikák!$V$10:$AD$10</c:f>
              <c:numCache>
                <c:formatCode>0.0%</c:formatCode>
                <c:ptCount val="9"/>
                <c:pt idx="0">
                  <c:v>3.5973770306060304E-2</c:v>
                </c:pt>
                <c:pt idx="1">
                  <c:v>3.0397692318208547E-2</c:v>
                </c:pt>
                <c:pt idx="2">
                  <c:v>3.9146615718351319E-2</c:v>
                </c:pt>
                <c:pt idx="3">
                  <c:v>5.0988879100113627E-2</c:v>
                </c:pt>
                <c:pt idx="4">
                  <c:v>0.12903470226995228</c:v>
                </c:pt>
                <c:pt idx="5">
                  <c:v>0.10980762046953063</c:v>
                </c:pt>
                <c:pt idx="6">
                  <c:v>0.11248678992835059</c:v>
                </c:pt>
                <c:pt idx="7">
                  <c:v>0.10083839537052364</c:v>
                </c:pt>
                <c:pt idx="8">
                  <c:v>4.2022428323180039E-2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5F1-4821-97E4-53DD7CA0FF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"/>
        <c:axId val="4"/>
      </c:lineChart>
      <c:catAx>
        <c:axId val="1246407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 algn="ctr">
              <a:defRPr lang="en-US" sz="800" b="0" i="0" u="none" strike="noStrike" kern="1200" baseline="0">
                <a:solidFill>
                  <a:srgbClr val="5F5F5F"/>
                </a:solidFill>
                <a:latin typeface="Calibri"/>
                <a:ea typeface="Calibri"/>
                <a:cs typeface="Calibri"/>
              </a:defRPr>
            </a:pPr>
            <a:endParaRPr lang="hu-HU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270000"/>
          <c:min val="60000"/>
        </c:scaling>
        <c:delete val="0"/>
        <c:axPos val="l"/>
        <c:numFmt formatCode="##\ ##0;\-##\ ##0" sourceLinked="1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FFFFFF"/>
                </a:solidFill>
                <a:latin typeface="Calibri"/>
                <a:ea typeface="Calibri"/>
                <a:cs typeface="Calibri"/>
              </a:defRPr>
            </a:pPr>
            <a:endParaRPr lang="hu-HU"/>
          </a:p>
        </c:txPr>
        <c:crossAx val="1246407392"/>
        <c:crosses val="autoZero"/>
        <c:crossBetween val="between"/>
      </c:valAx>
      <c:catAx>
        <c:axId val="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"/>
        <c:crosses val="autoZero"/>
        <c:auto val="1"/>
        <c:lblAlgn val="ctr"/>
        <c:lblOffset val="100"/>
        <c:noMultiLvlLbl val="0"/>
      </c:catAx>
      <c:valAx>
        <c:axId val="4"/>
        <c:scaling>
          <c:orientation val="minMax"/>
          <c:max val="0.15000000000000002"/>
          <c:min val="-0.2"/>
        </c:scaling>
        <c:delete val="0"/>
        <c:axPos val="r"/>
        <c:numFmt formatCode="0.0%" sourceLinked="1"/>
        <c:majorTickMark val="none"/>
        <c:minorTickMark val="none"/>
        <c:tickLblPos val="none"/>
        <c:spPr>
          <a:ln w="6350">
            <a:noFill/>
          </a:ln>
        </c:spPr>
        <c:crossAx val="3"/>
        <c:crosses val="max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24387833079507035"/>
          <c:y val="0.91417215486101056"/>
          <c:w val="0.56775933486709218"/>
          <c:h val="6.0608183179556518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lang="en-US" sz="900" b="0" i="0" u="none" strike="noStrike" kern="1200" baseline="0">
              <a:solidFill>
                <a:srgbClr val="5F5F5F"/>
              </a:solidFill>
              <a:latin typeface="Calibri"/>
              <a:ea typeface="Calibri"/>
              <a:cs typeface="Calibri"/>
            </a:defRPr>
          </a:pPr>
          <a:endParaRPr lang="hu-H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hu-H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 lang="hu-HU" sz="1400" b="1" i="0" u="none" strike="noStrike" kern="1200" baseline="0">
                <a:solidFill>
                  <a:srgbClr val="5F5F5F"/>
                </a:solidFill>
                <a:latin typeface="Calibri"/>
                <a:ea typeface="Calibri"/>
                <a:cs typeface="Calibri"/>
              </a:defRPr>
            </a:pPr>
            <a:r>
              <a:rPr lang="hu-HU" sz="1400" b="1" i="0" u="none" strike="noStrike" kern="1200" baseline="0">
                <a:solidFill>
                  <a:srgbClr val="5F5F5F"/>
                </a:solidFill>
                <a:latin typeface="Calibri"/>
                <a:ea typeface="Calibri"/>
                <a:cs typeface="Calibri"/>
              </a:rPr>
              <a:t>Vasút (szállított áruk volumene, ezer tonna)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'Szállított áruk volumene'!$C$3:$C$4</c:f>
              <c:strCache>
                <c:ptCount val="2"/>
                <c:pt idx="0">
                  <c:v>Vasút</c:v>
                </c:pt>
                <c:pt idx="1">
                  <c:v>Szállított áruk tömege (ezer tonna)</c:v>
                </c:pt>
              </c:strCache>
            </c:strRef>
          </c:tx>
          <c:spPr>
            <a:solidFill>
              <a:srgbClr val="477373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900" b="1" i="0" u="none" strike="noStrike" kern="1200" baseline="0">
                    <a:solidFill>
                      <a:srgbClr val="5F5F5F"/>
                    </a:solidFill>
                    <a:latin typeface="Calibri"/>
                    <a:ea typeface="Calibri"/>
                    <a:cs typeface="Calibri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'Szállított áruk volumene'!$A$17:$A$25</c:f>
              <c:numCache>
                <c:formatCode>General</c:formatCode>
                <c:ptCount val="9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</c:numCache>
            </c:numRef>
          </c:cat>
          <c:val>
            <c:numRef>
              <c:f>'Szállított áruk volumene'!$C$17:$C$25</c:f>
              <c:numCache>
                <c:formatCode>#,##0</c:formatCode>
                <c:ptCount val="9"/>
                <c:pt idx="0">
                  <c:v>12461.428</c:v>
                </c:pt>
                <c:pt idx="1">
                  <c:v>15020.064</c:v>
                </c:pt>
                <c:pt idx="2">
                  <c:v>14409.397000000001</c:v>
                </c:pt>
                <c:pt idx="3">
                  <c:v>13557.646000000001</c:v>
                </c:pt>
                <c:pt idx="4">
                  <c:v>15190.766</c:v>
                </c:pt>
                <c:pt idx="5">
                  <c:v>15730.399999999998</c:v>
                </c:pt>
                <c:pt idx="6">
                  <c:v>14573.944</c:v>
                </c:pt>
                <c:pt idx="7">
                  <c:v>11071.059000000001</c:v>
                </c:pt>
                <c:pt idx="8">
                  <c:v>10191.838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F4-48D9-AA84-4A2E66E30A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0"/>
        <c:axId val="1031812496"/>
        <c:axId val="1"/>
      </c:barChart>
      <c:catAx>
        <c:axId val="1031812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 algn="ctr">
              <a:defRPr lang="en-US" sz="900" b="0" i="0" u="none" strike="noStrike" kern="1200" baseline="0">
                <a:solidFill>
                  <a:srgbClr val="5F5F5F"/>
                </a:solidFill>
                <a:latin typeface="Calibri"/>
                <a:ea typeface="Calibri"/>
                <a:cs typeface="Calibri"/>
              </a:defRPr>
            </a:pPr>
            <a:endParaRPr lang="hu-HU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103181249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hu-H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3035454999635276E-2"/>
          <c:y val="2.5037745477860748E-2"/>
          <c:w val="0.93847026211945295"/>
          <c:h val="0.9592856696970028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xVal>
            <c:numRef>
              <c:f>'Output sheet_2021'!$I$4:$I$43</c:f>
              <c:numCache>
                <c:formatCode>0.0%</c:formatCode>
                <c:ptCount val="40"/>
                <c:pt idx="0">
                  <c:v>5.944965279331238E-2</c:v>
                </c:pt>
                <c:pt idx="1">
                  <c:v>2.515221592634953E-3</c:v>
                </c:pt>
                <c:pt idx="2">
                  <c:v>0.18491442983450135</c:v>
                </c:pt>
                <c:pt idx="3">
                  <c:v>0.36763170403538425</c:v>
                </c:pt>
                <c:pt idx="4">
                  <c:v>0.15641771253449543</c:v>
                </c:pt>
                <c:pt idx="5">
                  <c:v>0.17005098111080019</c:v>
                </c:pt>
                <c:pt idx="6">
                  <c:v>0.33674062873370469</c:v>
                </c:pt>
                <c:pt idx="7">
                  <c:v>0.42798733637936959</c:v>
                </c:pt>
                <c:pt idx="8">
                  <c:v>0.19933365767600897</c:v>
                </c:pt>
                <c:pt idx="9">
                  <c:v>0.36816185611447882</c:v>
                </c:pt>
                <c:pt idx="10">
                  <c:v>0.1912529583288789</c:v>
                </c:pt>
                <c:pt idx="11">
                  <c:v>-0.36620751060598133</c:v>
                </c:pt>
                <c:pt idx="12">
                  <c:v>-3.5633632985381247E-2</c:v>
                </c:pt>
                <c:pt idx="13">
                  <c:v>0.11684538066778649</c:v>
                </c:pt>
                <c:pt idx="14">
                  <c:v>0.29372708809618797</c:v>
                </c:pt>
                <c:pt idx="15">
                  <c:v>5.6416394656978008E-2</c:v>
                </c:pt>
                <c:pt idx="16">
                  <c:v>0.18340300756176364</c:v>
                </c:pt>
                <c:pt idx="17">
                  <c:v>5.8751528560337718E-2</c:v>
                </c:pt>
                <c:pt idx="18">
                  <c:v>-0.16609397361126144</c:v>
                </c:pt>
                <c:pt idx="19">
                  <c:v>0.13394590779348836</c:v>
                </c:pt>
                <c:pt idx="20">
                  <c:v>-0.15259390570712417</c:v>
                </c:pt>
                <c:pt idx="21">
                  <c:v>0.15795476384092444</c:v>
                </c:pt>
                <c:pt idx="22">
                  <c:v>0.24097957548282456</c:v>
                </c:pt>
                <c:pt idx="23">
                  <c:v>0.11139995357025412</c:v>
                </c:pt>
                <c:pt idx="24">
                  <c:v>7.8318145120239047E-2</c:v>
                </c:pt>
                <c:pt idx="25">
                  <c:v>0.1265294509612116</c:v>
                </c:pt>
                <c:pt idx="26">
                  <c:v>7.9007822981309372E-2</c:v>
                </c:pt>
                <c:pt idx="27">
                  <c:v>1.6841845016243973E-2</c:v>
                </c:pt>
                <c:pt idx="28">
                  <c:v>0.24231506598300023</c:v>
                </c:pt>
                <c:pt idx="29">
                  <c:v>0.17628870435000654</c:v>
                </c:pt>
                <c:pt idx="30">
                  <c:v>0.50409356982554865</c:v>
                </c:pt>
                <c:pt idx="31">
                  <c:v>0.22027519513611482</c:v>
                </c:pt>
                <c:pt idx="32">
                  <c:v>-0.75404115156516549</c:v>
                </c:pt>
                <c:pt idx="33">
                  <c:v>-5.4018799653205996E-3</c:v>
                </c:pt>
                <c:pt idx="34">
                  <c:v>0.11724712325322839</c:v>
                </c:pt>
                <c:pt idx="35">
                  <c:v>0.12318158587774009</c:v>
                </c:pt>
                <c:pt idx="36">
                  <c:v>6.8247368475274239E-2</c:v>
                </c:pt>
                <c:pt idx="37">
                  <c:v>0.17140078426560912</c:v>
                </c:pt>
                <c:pt idx="38">
                  <c:v>0.39475635679544396</c:v>
                </c:pt>
                <c:pt idx="39">
                  <c:v>-0.38259442295221269</c:v>
                </c:pt>
              </c:numCache>
            </c:numRef>
          </c:xVal>
          <c:yVal>
            <c:numRef>
              <c:f>'Output sheet_2021'!$Q$4:$Q$43</c:f>
              <c:numCache>
                <c:formatCode>0.0%</c:formatCode>
                <c:ptCount val="40"/>
                <c:pt idx="0">
                  <c:v>0.36960452183608528</c:v>
                </c:pt>
                <c:pt idx="1">
                  <c:v>-2.446744924844646E-3</c:v>
                </c:pt>
                <c:pt idx="2">
                  <c:v>4.1040002174304036E-3</c:v>
                </c:pt>
                <c:pt idx="3">
                  <c:v>0.21254323362878558</c:v>
                </c:pt>
                <c:pt idx="4">
                  <c:v>-3.5980591806085704E-2</c:v>
                </c:pt>
                <c:pt idx="5">
                  <c:v>-0.66059149423957098</c:v>
                </c:pt>
                <c:pt idx="6">
                  <c:v>-0.1044621020867027</c:v>
                </c:pt>
                <c:pt idx="7">
                  <c:v>0.27586152333374758</c:v>
                </c:pt>
                <c:pt idx="8">
                  <c:v>-2.0573742612984143</c:v>
                </c:pt>
                <c:pt idx="9">
                  <c:v>0.22625401329573092</c:v>
                </c:pt>
                <c:pt idx="10">
                  <c:v>0</c:v>
                </c:pt>
                <c:pt idx="11">
                  <c:v>2.4395900479186716E-2</c:v>
                </c:pt>
                <c:pt idx="12">
                  <c:v>-0.40679817276010288</c:v>
                </c:pt>
                <c:pt idx="13">
                  <c:v>-0.13087724785689514</c:v>
                </c:pt>
                <c:pt idx="14">
                  <c:v>6.5177532426986096E-2</c:v>
                </c:pt>
                <c:pt idx="15">
                  <c:v>-0.13905721137461813</c:v>
                </c:pt>
                <c:pt idx="16">
                  <c:v>3.4522839414070638E-2</c:v>
                </c:pt>
                <c:pt idx="17">
                  <c:v>-0.19224327087971205</c:v>
                </c:pt>
                <c:pt idx="18">
                  <c:v>-0.11987070495693275</c:v>
                </c:pt>
                <c:pt idx="19">
                  <c:v>1.0593851846988356E-2</c:v>
                </c:pt>
                <c:pt idx="20">
                  <c:v>-0.14529835351428777</c:v>
                </c:pt>
                <c:pt idx="21">
                  <c:v>3.8376413227636075E-2</c:v>
                </c:pt>
                <c:pt idx="22">
                  <c:v>0.10464494178578199</c:v>
                </c:pt>
                <c:pt idx="23">
                  <c:v>0.76728932210194944</c:v>
                </c:pt>
                <c:pt idx="24">
                  <c:v>-3.6851995889563116E-2</c:v>
                </c:pt>
                <c:pt idx="25">
                  <c:v>-7.0250761886936464E-2</c:v>
                </c:pt>
                <c:pt idx="26">
                  <c:v>-0.23068995089084854</c:v>
                </c:pt>
                <c:pt idx="27">
                  <c:v>0.13577045425391798</c:v>
                </c:pt>
                <c:pt idx="28">
                  <c:v>-6.043706895768175E-2</c:v>
                </c:pt>
                <c:pt idx="29">
                  <c:v>0.21021288865090271</c:v>
                </c:pt>
                <c:pt idx="30">
                  <c:v>0.20353883508693604</c:v>
                </c:pt>
                <c:pt idx="31">
                  <c:v>0.10652508737634037</c:v>
                </c:pt>
                <c:pt idx="32">
                  <c:v>-0.2344641526194774</c:v>
                </c:pt>
                <c:pt idx="33">
                  <c:v>-8.9222451371363753E-2</c:v>
                </c:pt>
                <c:pt idx="34">
                  <c:v>0.66883750797035368</c:v>
                </c:pt>
                <c:pt idx="35">
                  <c:v>0.19458328365486999</c:v>
                </c:pt>
                <c:pt idx="36">
                  <c:v>0.10893312454703508</c:v>
                </c:pt>
                <c:pt idx="37">
                  <c:v>0.58289635275541429</c:v>
                </c:pt>
                <c:pt idx="38">
                  <c:v>-1.1212094771993559</c:v>
                </c:pt>
                <c:pt idx="39">
                  <c:v>0.23336943936054988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8D9-4296-BC9A-B7F0CE8B97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56336176"/>
        <c:axId val="456332432"/>
      </c:scatterChart>
      <c:valAx>
        <c:axId val="456336176"/>
        <c:scaling>
          <c:orientation val="minMax"/>
          <c:min val="-0.2"/>
        </c:scaling>
        <c:delete val="0"/>
        <c:axPos val="b"/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456332432"/>
        <c:crosses val="autoZero"/>
        <c:crossBetween val="midCat"/>
      </c:valAx>
      <c:valAx>
        <c:axId val="456332432"/>
        <c:scaling>
          <c:orientation val="minMax"/>
          <c:min val="-0.5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45633617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0.62144</cdr:x>
      <cdr:y>0.4368</cdr:y>
    </cdr:from>
    <cdr:to>
      <cdr:x>0.73742</cdr:x>
      <cdr:y>0.56559</cdr:y>
    </cdr:to>
    <cdr:pic>
      <cdr:nvPicPr>
        <cdr:cNvPr id="7" name="Kép 6">
          <a:extLst xmlns:a="http://schemas.openxmlformats.org/drawingml/2006/main">
            <a:ext uri="{FF2B5EF4-FFF2-40B4-BE49-F238E27FC236}">
              <a16:creationId xmlns:a16="http://schemas.microsoft.com/office/drawing/2014/main" id="{9A444B0E-6CBE-42BC-9893-783F90F0C49A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5869818" y="2477051"/>
          <a:ext cx="1095512" cy="730341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0.81227</cdr:x>
      <cdr:y>0.67502</cdr:y>
    </cdr:from>
    <cdr:to>
      <cdr:x>0.99824</cdr:x>
      <cdr:y>0.79549</cdr:y>
    </cdr:to>
    <cdr:sp macro="" textlink="">
      <cdr:nvSpPr>
        <cdr:cNvPr id="10" name="Szövegdoboz 9">
          <a:extLst xmlns:a="http://schemas.openxmlformats.org/drawingml/2006/main">
            <a:ext uri="{FF2B5EF4-FFF2-40B4-BE49-F238E27FC236}">
              <a16:creationId xmlns:a16="http://schemas.microsoft.com/office/drawing/2014/main" id="{5594AF60-0297-4223-BEEC-84025443FA7C}"/>
            </a:ext>
          </a:extLst>
        </cdr:cNvPr>
        <cdr:cNvSpPr txBox="1"/>
      </cdr:nvSpPr>
      <cdr:spPr>
        <a:xfrm xmlns:a="http://schemas.openxmlformats.org/drawingml/2006/main">
          <a:off x="7672368" y="3827968"/>
          <a:ext cx="1756582" cy="6831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hu-HU" sz="1400" b="1" dirty="0">
              <a:solidFill>
                <a:srgbClr val="5F5F5F"/>
              </a:solidFill>
            </a:rPr>
            <a:t>Árbevétel növekedés</a:t>
          </a:r>
        </a:p>
        <a:p xmlns:a="http://schemas.openxmlformats.org/drawingml/2006/main">
          <a:pPr algn="ctr"/>
          <a:r>
            <a:rPr lang="hu-HU" sz="1400" i="1" dirty="0">
              <a:solidFill>
                <a:srgbClr val="5F5F5F"/>
              </a:solidFill>
            </a:rPr>
            <a:t>(2020-2021)</a:t>
          </a:r>
        </a:p>
      </cdr:txBody>
    </cdr:sp>
  </cdr:relSizeAnchor>
  <cdr:relSizeAnchor xmlns:cdr="http://schemas.openxmlformats.org/drawingml/2006/chartDrawing">
    <cdr:from>
      <cdr:x>0.05131</cdr:x>
      <cdr:y>0.00461</cdr:y>
    </cdr:from>
    <cdr:to>
      <cdr:x>0.23728</cdr:x>
      <cdr:y>0.09427</cdr:y>
    </cdr:to>
    <cdr:sp macro="" textlink="">
      <cdr:nvSpPr>
        <cdr:cNvPr id="11" name="Szövegdoboz 1">
          <a:extLst xmlns:a="http://schemas.openxmlformats.org/drawingml/2006/main">
            <a:ext uri="{FF2B5EF4-FFF2-40B4-BE49-F238E27FC236}">
              <a16:creationId xmlns:a16="http://schemas.microsoft.com/office/drawing/2014/main" id="{3DEB195C-34B0-4F6A-8190-250AC66C9B1C}"/>
            </a:ext>
          </a:extLst>
        </cdr:cNvPr>
        <cdr:cNvSpPr txBox="1"/>
      </cdr:nvSpPr>
      <cdr:spPr>
        <a:xfrm xmlns:a="http://schemas.openxmlformats.org/drawingml/2006/main">
          <a:off x="484663" y="26131"/>
          <a:ext cx="1756582" cy="5084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u-HU" sz="1400" b="1" dirty="0">
              <a:solidFill>
                <a:srgbClr val="5F5F5F"/>
              </a:solidFill>
            </a:rPr>
            <a:t>EBITDA növekedés</a:t>
          </a:r>
        </a:p>
        <a:p xmlns:a="http://schemas.openxmlformats.org/drawingml/2006/main">
          <a:pPr algn="ctr"/>
          <a:r>
            <a:rPr lang="hu-HU" sz="1400" i="1" dirty="0">
              <a:solidFill>
                <a:srgbClr val="5F5F5F"/>
              </a:solidFill>
            </a:rPr>
            <a:t>(2020-2021)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8C4020-0BF5-4B72-9AFD-FCD2D7D1D68D}" type="datetimeFigureOut">
              <a:rPr lang="en-US" smtClean="0"/>
              <a:t>10/4/2022</a:t>
            </a:fld>
            <a:endParaRPr lang="en-US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1B4BC6-8005-485E-92C3-048D8339EE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608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38764" rtl="0" eaLnBrk="1" latinLnBrk="0" hangingPunct="1">
      <a:defRPr sz="707" kern="1200">
        <a:solidFill>
          <a:schemeClr val="tx1"/>
        </a:solidFill>
        <a:latin typeface="+mn-lt"/>
        <a:ea typeface="+mn-ea"/>
        <a:cs typeface="+mn-cs"/>
      </a:defRPr>
    </a:lvl1pPr>
    <a:lvl2pPr marL="269382" algn="l" defTabSz="538764" rtl="0" eaLnBrk="1" latinLnBrk="0" hangingPunct="1">
      <a:defRPr sz="707" kern="1200">
        <a:solidFill>
          <a:schemeClr val="tx1"/>
        </a:solidFill>
        <a:latin typeface="+mn-lt"/>
        <a:ea typeface="+mn-ea"/>
        <a:cs typeface="+mn-cs"/>
      </a:defRPr>
    </a:lvl2pPr>
    <a:lvl3pPr marL="538764" algn="l" defTabSz="538764" rtl="0" eaLnBrk="1" latinLnBrk="0" hangingPunct="1">
      <a:defRPr sz="707" kern="1200">
        <a:solidFill>
          <a:schemeClr val="tx1"/>
        </a:solidFill>
        <a:latin typeface="+mn-lt"/>
        <a:ea typeface="+mn-ea"/>
        <a:cs typeface="+mn-cs"/>
      </a:defRPr>
    </a:lvl3pPr>
    <a:lvl4pPr marL="808147" algn="l" defTabSz="538764" rtl="0" eaLnBrk="1" latinLnBrk="0" hangingPunct="1">
      <a:defRPr sz="707" kern="1200">
        <a:solidFill>
          <a:schemeClr val="tx1"/>
        </a:solidFill>
        <a:latin typeface="+mn-lt"/>
        <a:ea typeface="+mn-ea"/>
        <a:cs typeface="+mn-cs"/>
      </a:defRPr>
    </a:lvl4pPr>
    <a:lvl5pPr marL="1077529" algn="l" defTabSz="538764" rtl="0" eaLnBrk="1" latinLnBrk="0" hangingPunct="1">
      <a:defRPr sz="707" kern="1200">
        <a:solidFill>
          <a:schemeClr val="tx1"/>
        </a:solidFill>
        <a:latin typeface="+mn-lt"/>
        <a:ea typeface="+mn-ea"/>
        <a:cs typeface="+mn-cs"/>
      </a:defRPr>
    </a:lvl5pPr>
    <a:lvl6pPr marL="1346911" algn="l" defTabSz="538764" rtl="0" eaLnBrk="1" latinLnBrk="0" hangingPunct="1">
      <a:defRPr sz="707" kern="1200">
        <a:solidFill>
          <a:schemeClr val="tx1"/>
        </a:solidFill>
        <a:latin typeface="+mn-lt"/>
        <a:ea typeface="+mn-ea"/>
        <a:cs typeface="+mn-cs"/>
      </a:defRPr>
    </a:lvl6pPr>
    <a:lvl7pPr marL="1616293" algn="l" defTabSz="538764" rtl="0" eaLnBrk="1" latinLnBrk="0" hangingPunct="1">
      <a:defRPr sz="707" kern="1200">
        <a:solidFill>
          <a:schemeClr val="tx1"/>
        </a:solidFill>
        <a:latin typeface="+mn-lt"/>
        <a:ea typeface="+mn-ea"/>
        <a:cs typeface="+mn-cs"/>
      </a:defRPr>
    </a:lvl7pPr>
    <a:lvl8pPr marL="1885676" algn="l" defTabSz="538764" rtl="0" eaLnBrk="1" latinLnBrk="0" hangingPunct="1">
      <a:defRPr sz="707" kern="1200">
        <a:solidFill>
          <a:schemeClr val="tx1"/>
        </a:solidFill>
        <a:latin typeface="+mn-lt"/>
        <a:ea typeface="+mn-ea"/>
        <a:cs typeface="+mn-cs"/>
      </a:defRPr>
    </a:lvl8pPr>
    <a:lvl9pPr marL="2155058" algn="l" defTabSz="538764" rtl="0" eaLnBrk="1" latinLnBrk="0" hangingPunct="1">
      <a:defRPr sz="70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2900363" y="857250"/>
            <a:ext cx="3343275" cy="2314575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1B4BC6-8005-485E-92C3-048D8339EE1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966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2900363" y="857250"/>
            <a:ext cx="3343275" cy="2314575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1B4BC6-8005-485E-92C3-048D8339EE1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957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2900363" y="857250"/>
            <a:ext cx="3343275" cy="2314575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1B4BC6-8005-485E-92C3-048D8339EE1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2803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2900363" y="857250"/>
            <a:ext cx="3343275" cy="2314575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1B4BC6-8005-485E-92C3-048D8339EE1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3264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2900363" y="857250"/>
            <a:ext cx="3343275" cy="2314575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1B4BC6-8005-485E-92C3-048D8339EE1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4356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2900363" y="857250"/>
            <a:ext cx="3343275" cy="2314575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1B4BC6-8005-485E-92C3-048D8339EE1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939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2900363" y="857250"/>
            <a:ext cx="3343275" cy="2314575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1B4BC6-8005-485E-92C3-048D8339EE1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5167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2900363" y="857250"/>
            <a:ext cx="3343275" cy="2314575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1B4BC6-8005-485E-92C3-048D8339EE1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136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D47B5-C66F-4991-9589-C57429CD31A3}" type="datetime1">
              <a:rPr lang="en-US" smtClean="0"/>
              <a:t>10/4/2022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A432-32D4-4808-B357-CC5E73A960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177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E6E67-8CED-425A-A3F7-95F91D440423}" type="datetime1">
              <a:rPr lang="en-US" smtClean="0"/>
              <a:t>10/4/2022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A432-32D4-4808-B357-CC5E73A960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19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5E46E-7CCE-4E05-AE21-9370ABE878A7}" type="datetime1">
              <a:rPr lang="en-US" smtClean="0"/>
              <a:t>10/4/2022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A432-32D4-4808-B357-CC5E73A960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135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3A0B8-E3D1-40EF-A867-BC57A2B35A1E}" type="datetime1">
              <a:rPr lang="en-US" smtClean="0"/>
              <a:t>10/4/2022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A432-32D4-4808-B357-CC5E73A960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531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1E4DC-D5EE-48EB-9463-12945CFC58B7}" type="datetime1">
              <a:rPr lang="en-US" smtClean="0"/>
              <a:t>10/4/2022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A432-32D4-4808-B357-CC5E73A960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506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DED42-DF1B-41DC-8B23-C79761E36B4F}" type="datetime1">
              <a:rPr lang="en-US" smtClean="0"/>
              <a:t>10/4/2022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A432-32D4-4808-B357-CC5E73A960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855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734F7-CB2B-4884-8F42-98B555298B01}" type="datetime1">
              <a:rPr lang="en-US" smtClean="0"/>
              <a:t>10/4/2022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A432-32D4-4808-B357-CC5E73A960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836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DDA6A-B9BD-4C89-9607-1865E987F6CF}" type="datetime1">
              <a:rPr lang="en-US" smtClean="0"/>
              <a:t>10/4/2022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A432-32D4-4808-B357-CC5E73A960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77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9AFA9-CE93-4F35-BC9F-192B79151129}" type="datetime1">
              <a:rPr lang="en-US" smtClean="0"/>
              <a:t>10/4/2022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A432-32D4-4808-B357-CC5E73A960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335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63A8F-D336-44DA-A717-B62BB644EDD2}" type="datetime1">
              <a:rPr lang="en-US" smtClean="0"/>
              <a:t>10/4/2022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A432-32D4-4808-B357-CC5E73A960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252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dirty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414F2-1894-4A5C-ABC5-5B264DE96BC7}" type="datetime1">
              <a:rPr lang="en-US" smtClean="0"/>
              <a:t>10/4/2022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A432-32D4-4808-B357-CC5E73A960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390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E8DB4-0CAE-4E22-9553-9CFEF818059E}" type="datetime1">
              <a:rPr lang="en-US" smtClean="0"/>
              <a:t>10/4/2022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DA432-32D4-4808-B357-CC5E73A960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807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i-insight.com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kozlekedesvilag.hu/hir/vasut/vasuti-toplista-2/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s://mfor.hu/cikkek/makro/ujabb-jel-hogy-rossz-vilag-johet-rank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ortfolio.hu/uzlet/20220614/hiaba-kinalnak-1-millio-nettot-meg-mindig-nem-konnyu-kamionsofort-talalni-549761" TargetMode="External"/><Relationship Id="rId5" Type="http://schemas.openxmlformats.org/officeDocument/2006/relationships/hyperlink" Target="https://trademagazin.hu/hu/egekben-az-europai-kozuti-fuvarozasi-arak/" TargetMode="External"/><Relationship Id="rId4" Type="http://schemas.openxmlformats.org/officeDocument/2006/relationships/hyperlink" Target="https://healce.com/mars-hasab/long-covid-a-logisztikai-piacon/" TargetMode="External"/><Relationship Id="rId9" Type="http://schemas.openxmlformats.org/officeDocument/2006/relationships/hyperlink" Target="https://g7.hu/vallalat/20220822/kamionsofor-mar-reg-nincs-eleg-most-mar-kamion-sincs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.png"/><Relationship Id="rId18" Type="http://schemas.openxmlformats.org/officeDocument/2006/relationships/image" Target="../media/image21.jpeg"/><Relationship Id="rId26" Type="http://schemas.openxmlformats.org/officeDocument/2006/relationships/image" Target="../media/image29.png"/><Relationship Id="rId39" Type="http://schemas.openxmlformats.org/officeDocument/2006/relationships/image" Target="../media/image42.png"/><Relationship Id="rId21" Type="http://schemas.openxmlformats.org/officeDocument/2006/relationships/image" Target="../media/image24.png"/><Relationship Id="rId34" Type="http://schemas.openxmlformats.org/officeDocument/2006/relationships/image" Target="../media/image37.png"/><Relationship Id="rId42" Type="http://schemas.openxmlformats.org/officeDocument/2006/relationships/image" Target="../media/image45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29" Type="http://schemas.openxmlformats.org/officeDocument/2006/relationships/image" Target="../media/image32.jpeg"/><Relationship Id="rId41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24" Type="http://schemas.openxmlformats.org/officeDocument/2006/relationships/image" Target="../media/image27.jpg"/><Relationship Id="rId32" Type="http://schemas.openxmlformats.org/officeDocument/2006/relationships/image" Target="../media/image35.png"/><Relationship Id="rId37" Type="http://schemas.openxmlformats.org/officeDocument/2006/relationships/image" Target="../media/image40.png"/><Relationship Id="rId40" Type="http://schemas.openxmlformats.org/officeDocument/2006/relationships/image" Target="../media/image43.jpe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28" Type="http://schemas.openxmlformats.org/officeDocument/2006/relationships/image" Target="../media/image31.jpeg"/><Relationship Id="rId36" Type="http://schemas.openxmlformats.org/officeDocument/2006/relationships/image" Target="../media/image39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31" Type="http://schemas.openxmlformats.org/officeDocument/2006/relationships/image" Target="../media/image34.jpe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jpeg"/><Relationship Id="rId22" Type="http://schemas.openxmlformats.org/officeDocument/2006/relationships/image" Target="../media/image25.png"/><Relationship Id="rId27" Type="http://schemas.openxmlformats.org/officeDocument/2006/relationships/image" Target="../media/image30.png"/><Relationship Id="rId30" Type="http://schemas.openxmlformats.org/officeDocument/2006/relationships/image" Target="../media/image33.png"/><Relationship Id="rId35" Type="http://schemas.openxmlformats.org/officeDocument/2006/relationships/image" Target="../media/image38.png"/><Relationship Id="rId8" Type="http://schemas.openxmlformats.org/officeDocument/2006/relationships/image" Target="../media/image11.jpg"/><Relationship Id="rId3" Type="http://schemas.openxmlformats.org/officeDocument/2006/relationships/chart" Target="../charts/chart5.xml"/><Relationship Id="rId12" Type="http://schemas.openxmlformats.org/officeDocument/2006/relationships/image" Target="../media/image15.jfif"/><Relationship Id="rId17" Type="http://schemas.openxmlformats.org/officeDocument/2006/relationships/image" Target="../media/image20.png"/><Relationship Id="rId25" Type="http://schemas.openxmlformats.org/officeDocument/2006/relationships/image" Target="../media/image28.png"/><Relationship Id="rId33" Type="http://schemas.openxmlformats.org/officeDocument/2006/relationships/image" Target="../media/image36.png"/><Relationship Id="rId38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ép 9" descr="A képen szöveg, kültéri látható&#10;&#10;Automatikusan generált leírás">
            <a:extLst>
              <a:ext uri="{FF2B5EF4-FFF2-40B4-BE49-F238E27FC236}">
                <a16:creationId xmlns:a16="http://schemas.microsoft.com/office/drawing/2014/main" id="{C852C98F-8F95-4B4C-9773-1981356008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82" b="9687"/>
          <a:stretch/>
        </p:blipFill>
        <p:spPr>
          <a:xfrm>
            <a:off x="-1" y="0"/>
            <a:ext cx="9905999" cy="6858000"/>
          </a:xfrm>
          <a:prstGeom prst="rect">
            <a:avLst/>
          </a:prstGeom>
        </p:spPr>
      </p:pic>
      <p:sp>
        <p:nvSpPr>
          <p:cNvPr id="16" name="Téglalap: lekerekített 15">
            <a:extLst>
              <a:ext uri="{FF2B5EF4-FFF2-40B4-BE49-F238E27FC236}">
                <a16:creationId xmlns:a16="http://schemas.microsoft.com/office/drawing/2014/main" id="{10ABCB95-4805-4300-A61A-2371AB3805D5}"/>
              </a:ext>
            </a:extLst>
          </p:cNvPr>
          <p:cNvSpPr/>
          <p:nvPr/>
        </p:nvSpPr>
        <p:spPr>
          <a:xfrm flipV="1">
            <a:off x="7362868" y="5908094"/>
            <a:ext cx="2543131" cy="616529"/>
          </a:xfrm>
          <a:prstGeom prst="roundRect">
            <a:avLst>
              <a:gd name="adj" fmla="val 0"/>
            </a:avLst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églalap: lekerekített 16">
            <a:extLst>
              <a:ext uri="{FF2B5EF4-FFF2-40B4-BE49-F238E27FC236}">
                <a16:creationId xmlns:a16="http://schemas.microsoft.com/office/drawing/2014/main" id="{DFC2C655-0539-436F-A14B-BDC9ABF3DE8B}"/>
              </a:ext>
            </a:extLst>
          </p:cNvPr>
          <p:cNvSpPr/>
          <p:nvPr/>
        </p:nvSpPr>
        <p:spPr>
          <a:xfrm flipV="1">
            <a:off x="0" y="3857371"/>
            <a:ext cx="3674376" cy="1215619"/>
          </a:xfrm>
          <a:prstGeom prst="roundRect">
            <a:avLst>
              <a:gd name="adj" fmla="val 0"/>
            </a:avLst>
          </a:prstGeom>
          <a:solidFill>
            <a:srgbClr val="99999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Kép 17" descr="A képen objektum, óra, ülő, aláírás látható&#10;&#10;Automatikusan generált leírás">
            <a:extLst>
              <a:ext uri="{FF2B5EF4-FFF2-40B4-BE49-F238E27FC236}">
                <a16:creationId xmlns:a16="http://schemas.microsoft.com/office/drawing/2014/main" id="{2E8166A3-3882-4308-A373-89E4594FBC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557" y="6119563"/>
            <a:ext cx="1770056" cy="323035"/>
          </a:xfrm>
          <a:prstGeom prst="rect">
            <a:avLst/>
          </a:prstGeom>
        </p:spPr>
      </p:pic>
      <p:sp>
        <p:nvSpPr>
          <p:cNvPr id="19" name="Szövegdoboz 18">
            <a:extLst>
              <a:ext uri="{FF2B5EF4-FFF2-40B4-BE49-F238E27FC236}">
                <a16:creationId xmlns:a16="http://schemas.microsoft.com/office/drawing/2014/main" id="{F7683389-A3A3-415E-BA4D-1991F0825DA7}"/>
              </a:ext>
            </a:extLst>
          </p:cNvPr>
          <p:cNvSpPr txBox="1"/>
          <p:nvPr/>
        </p:nvSpPr>
        <p:spPr>
          <a:xfrm>
            <a:off x="7362869" y="5908096"/>
            <a:ext cx="1245804" cy="220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31" dirty="0">
                <a:solidFill>
                  <a:srgbClr val="003C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association with</a:t>
            </a:r>
            <a:endParaRPr lang="en-US" sz="831" dirty="0">
              <a:solidFill>
                <a:srgbClr val="003C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Kép 19" descr="A képen aláírás, rajz látható&#10;&#10;Automatikusan generált leírás">
            <a:extLst>
              <a:ext uri="{FF2B5EF4-FFF2-40B4-BE49-F238E27FC236}">
                <a16:creationId xmlns:a16="http://schemas.microsoft.com/office/drawing/2014/main" id="{EDA42D6D-C372-4039-A012-EF4D6E76B0EA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3922" y="3700531"/>
            <a:ext cx="4318964" cy="1531158"/>
          </a:xfrm>
          <a:prstGeom prst="rect">
            <a:avLst/>
          </a:prstGeom>
        </p:spPr>
      </p:pic>
      <p:cxnSp>
        <p:nvCxnSpPr>
          <p:cNvPr id="21" name="Egyenes összekötő 20">
            <a:extLst>
              <a:ext uri="{FF2B5EF4-FFF2-40B4-BE49-F238E27FC236}">
                <a16:creationId xmlns:a16="http://schemas.microsoft.com/office/drawing/2014/main" id="{1253825B-A587-4BA1-9A43-C6EB27755651}"/>
              </a:ext>
            </a:extLst>
          </p:cNvPr>
          <p:cNvCxnSpPr>
            <a:cxnSpLocks/>
          </p:cNvCxnSpPr>
          <p:nvPr/>
        </p:nvCxnSpPr>
        <p:spPr>
          <a:xfrm flipH="1">
            <a:off x="1919438" y="4070510"/>
            <a:ext cx="1" cy="85665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ím 1">
            <a:extLst>
              <a:ext uri="{FF2B5EF4-FFF2-40B4-BE49-F238E27FC236}">
                <a16:creationId xmlns:a16="http://schemas.microsoft.com/office/drawing/2014/main" id="{A2EC5170-423C-4478-A79F-0B7A9E1CF6CA}"/>
              </a:ext>
            </a:extLst>
          </p:cNvPr>
          <p:cNvSpPr txBox="1">
            <a:spLocks/>
          </p:cNvSpPr>
          <p:nvPr/>
        </p:nvSpPr>
        <p:spPr>
          <a:xfrm>
            <a:off x="293484" y="3665194"/>
            <a:ext cx="1602580" cy="10278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u-HU" sz="2000" b="1" dirty="0">
                <a:solidFill>
                  <a:schemeClr val="bg1"/>
                </a:solidFill>
                <a:latin typeface="+mn-lt"/>
              </a:rPr>
              <a:t>Mars </a:t>
            </a:r>
            <a:r>
              <a:rPr lang="hu-HU" sz="2000" b="1">
                <a:solidFill>
                  <a:schemeClr val="bg1"/>
                </a:solidFill>
                <a:latin typeface="+mn-lt"/>
              </a:rPr>
              <a:t>hasáb </a:t>
            </a:r>
            <a:r>
              <a:rPr lang="hu-HU" sz="1200">
                <a:solidFill>
                  <a:schemeClr val="bg1"/>
                </a:solidFill>
                <a:latin typeface="+mn-lt"/>
              </a:rPr>
              <a:t>2022 </a:t>
            </a:r>
            <a:r>
              <a:rPr lang="hu-HU" sz="1200" dirty="0">
                <a:solidFill>
                  <a:schemeClr val="bg1"/>
                </a:solidFill>
                <a:latin typeface="+mn-lt"/>
              </a:rPr>
              <a:t>Szeptember</a:t>
            </a:r>
            <a:endParaRPr lang="en-US" sz="1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3" name="Alcím 2">
            <a:extLst>
              <a:ext uri="{FF2B5EF4-FFF2-40B4-BE49-F238E27FC236}">
                <a16:creationId xmlns:a16="http://schemas.microsoft.com/office/drawing/2014/main" id="{F3987C9C-E015-45D0-9194-08E5B43975E1}"/>
              </a:ext>
            </a:extLst>
          </p:cNvPr>
          <p:cNvSpPr txBox="1">
            <a:spLocks/>
          </p:cNvSpPr>
          <p:nvPr/>
        </p:nvSpPr>
        <p:spPr>
          <a:xfrm>
            <a:off x="1953912" y="4070510"/>
            <a:ext cx="1694321" cy="9444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1400" b="1" dirty="0">
                <a:solidFill>
                  <a:schemeClr val="bg1"/>
                </a:solidFill>
              </a:rPr>
              <a:t>Szaporodó kihívások</a:t>
            </a:r>
          </a:p>
          <a:p>
            <a:pPr algn="l"/>
            <a:endParaRPr lang="hu-HU" sz="600" i="1" dirty="0">
              <a:solidFill>
                <a:schemeClr val="bg1"/>
              </a:solidFill>
            </a:endParaRPr>
          </a:p>
          <a:p>
            <a:pPr algn="l"/>
            <a:r>
              <a:rPr lang="hu-HU" sz="1100" i="1" dirty="0">
                <a:solidFill>
                  <a:schemeClr val="bg1"/>
                </a:solidFill>
              </a:rPr>
              <a:t>Folytatódik a hullámvasút a logisztikai piacon</a:t>
            </a:r>
          </a:p>
        </p:txBody>
      </p:sp>
    </p:spTree>
    <p:extLst>
      <p:ext uri="{BB962C8B-B14F-4D97-AF65-F5344CB8AC3E}">
        <p14:creationId xmlns:p14="http://schemas.microsoft.com/office/powerpoint/2010/main" val="2753472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Ellipszis 31">
            <a:extLst>
              <a:ext uri="{FF2B5EF4-FFF2-40B4-BE49-F238E27FC236}">
                <a16:creationId xmlns:a16="http://schemas.microsoft.com/office/drawing/2014/main" id="{50A36CA0-5E70-4274-A268-9E3FEC814541}"/>
              </a:ext>
            </a:extLst>
          </p:cNvPr>
          <p:cNvSpPr/>
          <p:nvPr/>
        </p:nvSpPr>
        <p:spPr>
          <a:xfrm>
            <a:off x="7567748" y="-1310485"/>
            <a:ext cx="2620970" cy="2620970"/>
          </a:xfrm>
          <a:prstGeom prst="ellipse">
            <a:avLst/>
          </a:prstGeom>
          <a:solidFill>
            <a:srgbClr val="55AFAE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46" dirty="0"/>
          </a:p>
        </p:txBody>
      </p:sp>
      <p:sp>
        <p:nvSpPr>
          <p:cNvPr id="42" name="Ellipszis 41">
            <a:extLst>
              <a:ext uri="{FF2B5EF4-FFF2-40B4-BE49-F238E27FC236}">
                <a16:creationId xmlns:a16="http://schemas.microsoft.com/office/drawing/2014/main" id="{F102CB44-9184-4073-9629-DCAA395329EF}"/>
              </a:ext>
            </a:extLst>
          </p:cNvPr>
          <p:cNvSpPr/>
          <p:nvPr/>
        </p:nvSpPr>
        <p:spPr>
          <a:xfrm>
            <a:off x="8418009" y="-489446"/>
            <a:ext cx="2620970" cy="2620970"/>
          </a:xfrm>
          <a:prstGeom prst="ellipse">
            <a:avLst/>
          </a:prstGeom>
          <a:solidFill>
            <a:srgbClr val="55AFAE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46" dirty="0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72DFA295-B465-4D78-B38A-01F02B94FB90}"/>
              </a:ext>
            </a:extLst>
          </p:cNvPr>
          <p:cNvSpPr txBox="1"/>
          <p:nvPr/>
        </p:nvSpPr>
        <p:spPr>
          <a:xfrm>
            <a:off x="668338" y="1341442"/>
            <a:ext cx="8569325" cy="4677434"/>
          </a:xfrm>
          <a:prstGeom prst="rect">
            <a:avLst/>
          </a:prstGeom>
          <a:noFill/>
        </p:spPr>
        <p:txBody>
          <a:bodyPr wrap="square" numCol="2" spcCol="360000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1000" dirty="0">
                <a:solidFill>
                  <a:srgbClr val="5F5F5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 2021-ben kiemelkedő teljesítményt nyújtó – 10% fölötti árbevétel növekedést, valamint EBITDA-szintű profit növekedést (átlagosan 15,4%-os) produkáló – 17 cég költségstruktúráját részletesen megvizsgálva azt tapasztaltuk, hogy az anyagköltségek növekedése a korábbi évnél nagyobb terhet ró a vizsgált cégekre. Míg ezen 17 vállalat összárbevétele 24,5%-kal nőtt 2021-ben, addig az </a:t>
            </a:r>
            <a:r>
              <a:rPr lang="hu-HU" sz="1000" dirty="0" err="1">
                <a:solidFill>
                  <a:srgbClr val="5F5F5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összanyagköltségük</a:t>
            </a:r>
            <a:r>
              <a:rPr lang="hu-HU" sz="1000" dirty="0">
                <a:solidFill>
                  <a:srgbClr val="5F5F5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29%-kal emelkedett. Az anyagköltségek aránya a költségmixben szintén növekedett, a 2020-as 75%-hoz képest már 79% volt 2021-ben. Mindeközben pedig a személyi jellegű ráfordítások aránya csökkent mind az </a:t>
            </a:r>
            <a:r>
              <a:rPr lang="hu-HU" sz="1000" dirty="0" err="1">
                <a:solidFill>
                  <a:srgbClr val="5F5F5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árbevételhez</a:t>
            </a:r>
            <a:r>
              <a:rPr lang="hu-HU" sz="1000" dirty="0">
                <a:solidFill>
                  <a:srgbClr val="5F5F5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mind az összes költséghez viszonyítva.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1000" dirty="0">
                <a:solidFill>
                  <a:srgbClr val="5F5F5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Az adatokat vizsgálva tehát az látszik, hogy alacsonyabb létszámbővülés mellett, a kapacitások hatékonyabb kihasználásával értek el jelentősebb forgalom növekedést a cégek, ami a volumen bővülése mellett a pozitív </a:t>
            </a:r>
            <a:r>
              <a:rPr lang="hu-HU" sz="1000" dirty="0" err="1">
                <a:solidFill>
                  <a:srgbClr val="5F5F5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árhatásnak</a:t>
            </a:r>
            <a:r>
              <a:rPr lang="hu-HU" sz="1000" dirty="0">
                <a:solidFill>
                  <a:srgbClr val="5F5F5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is köszönhető.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1000" dirty="0">
                <a:solidFill>
                  <a:srgbClr val="5F5F5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 sokaság adatait vizsgálva összességében az rajzolódik ki, hogy a COVID lezárások utáni keresletbővülésből fakadó szállítási volumennövekedés pozitívan hatott a vizsgált cégek forgalmára, ugyanakkor a folytatódó költség oldali nyomás (míg korábban inkább a személyi költségek nőttek drasztikusan, 2021-ben az anyagköltségen volt a sor) a profit hányadok szűkülésében mutatkozott meg. Így is megállapítható azonban, hogy a 40 cég több, mint felénél kétszámjegyű volt az EBITDA hányad 2021-ben és mindössze két cég produkált veszteséget EBITDA szinten. Jellemzően azok a cégek jártak jól, akik a 2020-as években a lezárások alatt nem küldték el az </a:t>
            </a:r>
            <a:r>
              <a:rPr lang="hu-HU" sz="1000" dirty="0" err="1">
                <a:solidFill>
                  <a:srgbClr val="5F5F5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alkalmazottaikat</a:t>
            </a:r>
            <a:r>
              <a:rPr lang="hu-HU" sz="1000" dirty="0">
                <a:solidFill>
                  <a:srgbClr val="5F5F5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nem építették le a flottájukat, hanem megpróbálták átvészelni az időszakot az állomány fenntartásával, így megfelelő kapacitásokkal tudtak reagálni a szállítási volumen bővülésre.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1000" dirty="0">
                <a:solidFill>
                  <a:srgbClr val="5F5F5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Az anyagköltségek egyik meghatározó eleme az üzemanyag, melynek ára már 2021-ben növekedésnek indult, látjuk azonban, hogy a trend 2022-ben fokozódik és ez vélhetően nagyon hamar a szállítási árak további emelkedésében fog lecsapódni. Az előbbieket erősíti a </a:t>
            </a:r>
            <a:r>
              <a:rPr lang="hu-HU" sz="1000" dirty="0">
                <a:solidFill>
                  <a:srgbClr val="5F5F5F"/>
                </a:solidFill>
                <a:latin typeface="Calibri" panose="020F0502020204030204" pitchFamily="34" charset="0"/>
                <a:cs typeface="Times New Roman" panose="02020603050405020304" pitchFamily="18" charset="0"/>
                <a:hlinkClick r:id="rId3"/>
              </a:rPr>
              <a:t>Transport </a:t>
            </a:r>
            <a:r>
              <a:rPr lang="hu-HU" sz="1000" dirty="0" err="1">
                <a:solidFill>
                  <a:srgbClr val="5F5F5F"/>
                </a:solidFill>
                <a:latin typeface="Calibri" panose="020F0502020204030204" pitchFamily="34" charset="0"/>
                <a:cs typeface="Times New Roman" panose="02020603050405020304" pitchFamily="18" charset="0"/>
                <a:hlinkClick r:id="rId3"/>
              </a:rPr>
              <a:t>Intelligence</a:t>
            </a:r>
            <a:r>
              <a:rPr lang="hu-HU" sz="1000" dirty="0">
                <a:solidFill>
                  <a:srgbClr val="5F5F5F"/>
                </a:solidFill>
                <a:latin typeface="Calibri" panose="020F0502020204030204" pitchFamily="34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hu-HU" sz="1000" dirty="0">
                <a:solidFill>
                  <a:srgbClr val="5F5F5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szakportál kutatása, mely szerint Európában 2022-ben többször is rekord magasságot értek el a fuvarozási díjak.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1000" dirty="0">
                <a:solidFill>
                  <a:srgbClr val="5F5F5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Kérdés, hogy a megbízók meddig és milyen forrásból képesek lépést tartani a megnövekedett szállítási költségekkel. Eltérő dinamikák látszanak a szegmens egyéb területein, mint például a raktárlogisztika vagy a csomagszállítás. A COVID alatt kimagasló felfutás volt tapasztalható az online kereskedelem területén, amely húzta magával a </a:t>
            </a:r>
            <a:r>
              <a:rPr lang="hu-HU" sz="1000" dirty="0" err="1">
                <a:solidFill>
                  <a:srgbClr val="5F5F5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fulfillment</a:t>
            </a:r>
            <a:r>
              <a:rPr lang="hu-HU" sz="1000" dirty="0">
                <a:solidFill>
                  <a:srgbClr val="5F5F5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(kiszervezett logisztikai szolgáltatás) és a csomagszállítási szolgáltatások volumenét. Számos nagy cég, látva a háttérfolyamatokat, elkezdett érdeklődni és nyitni ezen szolgáltatási területek felé (erre példa a Waberer’s és a Magyar Posta újonnan létrehozott közös vállalata a csomaglogisztikai igények kielégítésére vagy a </a:t>
            </a:r>
            <a:r>
              <a:rPr lang="hu-HU" sz="1000" dirty="0" err="1">
                <a:solidFill>
                  <a:srgbClr val="5F5F5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Webshippy</a:t>
            </a:r>
            <a:r>
              <a:rPr lang="hu-HU" sz="1000" dirty="0">
                <a:solidFill>
                  <a:srgbClr val="5F5F5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kisebbségi üzletrészének felvásárlása a </a:t>
            </a:r>
            <a:r>
              <a:rPr lang="hu-HU" sz="1000" dirty="0" err="1">
                <a:solidFill>
                  <a:srgbClr val="5F5F5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Trans-Sped</a:t>
            </a:r>
            <a:r>
              <a:rPr lang="hu-HU" sz="1000" dirty="0">
                <a:solidFill>
                  <a:srgbClr val="5F5F5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által). A csomaglogisztikai szolgáltatások területén szintén forrong a piac és kiugró volumennövekedés volt tapasztalható 2021-ben, aminek köszönhetően például a FoxPost a lista negyedik legnagyobb (39,5%-os) árbevétel növekedését produkálta tavaly.</a:t>
            </a:r>
          </a:p>
          <a:p>
            <a:pPr algn="just">
              <a:lnSpc>
                <a:spcPct val="130000"/>
              </a:lnSpc>
            </a:pPr>
            <a:endParaRPr lang="hu-HU" sz="1000" dirty="0">
              <a:solidFill>
                <a:srgbClr val="5F5F5F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Élőláb helye 7">
            <a:extLst>
              <a:ext uri="{FF2B5EF4-FFF2-40B4-BE49-F238E27FC236}">
                <a16:creationId xmlns:a16="http://schemas.microsoft.com/office/drawing/2014/main" id="{9C26652D-41A8-4CDE-A0C9-6E62EE836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51802" y="6356352"/>
            <a:ext cx="1602398" cy="365125"/>
          </a:xfrm>
        </p:spPr>
        <p:txBody>
          <a:bodyPr/>
          <a:lstStyle/>
          <a:p>
            <a:r>
              <a:rPr lang="en-GB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HEALCE.COM</a:t>
            </a:r>
          </a:p>
        </p:txBody>
      </p:sp>
      <p:sp>
        <p:nvSpPr>
          <p:cNvPr id="21" name="Dia számának helye 8">
            <a:extLst>
              <a:ext uri="{FF2B5EF4-FFF2-40B4-BE49-F238E27FC236}">
                <a16:creationId xmlns:a16="http://schemas.microsoft.com/office/drawing/2014/main" id="{83C0F90C-7D4B-45B3-AFD1-52760C693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</p:spPr>
        <p:txBody>
          <a:bodyPr/>
          <a:lstStyle/>
          <a:p>
            <a:fld id="{CEFDA432-32D4-4808-B357-CC5E73A96034}" type="slidenum">
              <a:rPr lang="en-GB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10</a:t>
            </a:fld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2" name="Egyenes összekötő 21">
            <a:extLst>
              <a:ext uri="{FF2B5EF4-FFF2-40B4-BE49-F238E27FC236}">
                <a16:creationId xmlns:a16="http://schemas.microsoft.com/office/drawing/2014/main" id="{891FEF5E-5ED9-4D0F-98B4-88511DCB80E7}"/>
              </a:ext>
            </a:extLst>
          </p:cNvPr>
          <p:cNvCxnSpPr>
            <a:cxnSpLocks/>
          </p:cNvCxnSpPr>
          <p:nvPr/>
        </p:nvCxnSpPr>
        <p:spPr>
          <a:xfrm>
            <a:off x="687388" y="6377703"/>
            <a:ext cx="853122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3" name="Tartalom helye 4" descr="A képen aláírás, rajz látható&#10;&#10;Automatikusan generált leírás">
            <a:extLst>
              <a:ext uri="{FF2B5EF4-FFF2-40B4-BE49-F238E27FC236}">
                <a16:creationId xmlns:a16="http://schemas.microsoft.com/office/drawing/2014/main" id="{3C6E581D-AD2A-4584-86C8-B244E09124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88" y="6430214"/>
            <a:ext cx="869446" cy="30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1466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Ellipszis 31">
            <a:extLst>
              <a:ext uri="{FF2B5EF4-FFF2-40B4-BE49-F238E27FC236}">
                <a16:creationId xmlns:a16="http://schemas.microsoft.com/office/drawing/2014/main" id="{50A36CA0-5E70-4274-A268-9E3FEC814541}"/>
              </a:ext>
            </a:extLst>
          </p:cNvPr>
          <p:cNvSpPr/>
          <p:nvPr/>
        </p:nvSpPr>
        <p:spPr>
          <a:xfrm>
            <a:off x="7567748" y="-1310485"/>
            <a:ext cx="2620970" cy="2620970"/>
          </a:xfrm>
          <a:prstGeom prst="ellipse">
            <a:avLst/>
          </a:prstGeom>
          <a:solidFill>
            <a:srgbClr val="55AFAE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46" dirty="0"/>
          </a:p>
        </p:txBody>
      </p:sp>
      <p:sp>
        <p:nvSpPr>
          <p:cNvPr id="42" name="Ellipszis 41">
            <a:extLst>
              <a:ext uri="{FF2B5EF4-FFF2-40B4-BE49-F238E27FC236}">
                <a16:creationId xmlns:a16="http://schemas.microsoft.com/office/drawing/2014/main" id="{F102CB44-9184-4073-9629-DCAA395329EF}"/>
              </a:ext>
            </a:extLst>
          </p:cNvPr>
          <p:cNvSpPr/>
          <p:nvPr/>
        </p:nvSpPr>
        <p:spPr>
          <a:xfrm>
            <a:off x="8418009" y="-489446"/>
            <a:ext cx="2620970" cy="2620970"/>
          </a:xfrm>
          <a:prstGeom prst="ellipse">
            <a:avLst/>
          </a:prstGeom>
          <a:solidFill>
            <a:srgbClr val="55AFAE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46" dirty="0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72DFA295-B465-4D78-B38A-01F02B94FB90}"/>
              </a:ext>
            </a:extLst>
          </p:cNvPr>
          <p:cNvSpPr txBox="1"/>
          <p:nvPr/>
        </p:nvSpPr>
        <p:spPr>
          <a:xfrm>
            <a:off x="668339" y="1341441"/>
            <a:ext cx="8569324" cy="2170851"/>
          </a:xfrm>
          <a:prstGeom prst="rect">
            <a:avLst/>
          </a:prstGeom>
          <a:noFill/>
        </p:spPr>
        <p:txBody>
          <a:bodyPr wrap="square" numCol="2" spcCol="360000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jövő </a:t>
            </a:r>
            <a:r>
              <a:rPr lang="hu-HU" sz="1000" dirty="0">
                <a:solidFill>
                  <a:srgbClr val="5F5F5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számos kihívást tartogat a logisztikai szektor számára. Az évek óta nem látott magas szintű infláció és a humán erőforrással kapcsolatos létszám és költség oldali bizonytalanságok továbbra is fennállnak, de új tényezőként 2022 második felétől a kereslet csökkenésének réme is fenyeget. A várható gazdasági recesszió a szegmens minden egyes szereplőjét jelentős kihívások elé fogja állítani, a meglévő kapacitások menedzselése, valamint az üzleti modellek racionalizálása várhatóan még inkább kulcs lesz a következő időszakban.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1000" dirty="0">
                <a:solidFill>
                  <a:srgbClr val="5F5F5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Egyes szegmensekben már most látszódnak a visszaesés jelei. Az iparág egyik kiemelkedő nemzetközi szereplője, a Deutsche Post DHL Group a legfrissebb féléves pénzügyi jelentése (2022 H1) jól reprezentálja az iparág jelenlegi helyzetét. Míg az expressz csomagküldő (Express) divíziója közel 17%-os árbevétel csökkenést szenvedett el az egy évvel korábbi értékhez képest, addig a nemzetközi szállítás és szállítmányozás (Global </a:t>
            </a:r>
            <a:r>
              <a:rPr lang="hu-HU" sz="1000" dirty="0" err="1">
                <a:solidFill>
                  <a:srgbClr val="5F5F5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Forwarding</a:t>
            </a:r>
            <a:r>
              <a:rPr lang="hu-HU" sz="1000" dirty="0">
                <a:solidFill>
                  <a:srgbClr val="5F5F5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hu-HU" sz="1000" dirty="0" err="1">
                <a:solidFill>
                  <a:srgbClr val="5F5F5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Freight</a:t>
            </a:r>
            <a:r>
              <a:rPr lang="hu-HU" sz="1000" dirty="0">
                <a:solidFill>
                  <a:srgbClr val="5F5F5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) területén több mint 55% növekedést produkált. A kiscsomag és expressz területen már a keresletcsökkenés is megjelent (még ha ennek egy része </a:t>
            </a:r>
            <a:r>
              <a:rPr lang="hu-HU" sz="1000" dirty="0" err="1">
                <a:solidFill>
                  <a:srgbClr val="5F5F5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covid</a:t>
            </a:r>
            <a:r>
              <a:rPr lang="hu-HU" sz="1000" dirty="0">
                <a:solidFill>
                  <a:srgbClr val="5F5F5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okozta bázishatás), addig a szállítmányozási terület még hasít. A komor rövidtávú </a:t>
            </a:r>
            <a:r>
              <a:rPr lang="hu-HU" sz="1000" dirty="0" err="1">
                <a:solidFill>
                  <a:srgbClr val="5F5F5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makro</a:t>
            </a:r>
            <a:r>
              <a:rPr lang="hu-HU" sz="1000" dirty="0">
                <a:solidFill>
                  <a:srgbClr val="5F5F5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előrejelzések alapján azonban a kép 2022 második felétől jóval komorabbá válhat. Ami jó hír a sok rossz között, hogy amennyiben a kereslet visszaesés tényleg jelentős lesz, az magával hozhatja az infláció visszaesését és a költségoldali nyomás enyhülését. Tehát az valószínűtlen, hogy mindkét veszély egyszerre fejtené ki negatív hatását. </a:t>
            </a:r>
          </a:p>
        </p:txBody>
      </p:sp>
      <p:sp>
        <p:nvSpPr>
          <p:cNvPr id="20" name="Élőláb helye 7">
            <a:extLst>
              <a:ext uri="{FF2B5EF4-FFF2-40B4-BE49-F238E27FC236}">
                <a16:creationId xmlns:a16="http://schemas.microsoft.com/office/drawing/2014/main" id="{9C26652D-41A8-4CDE-A0C9-6E62EE836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51802" y="6356352"/>
            <a:ext cx="1602398" cy="365125"/>
          </a:xfrm>
        </p:spPr>
        <p:txBody>
          <a:bodyPr/>
          <a:lstStyle/>
          <a:p>
            <a:r>
              <a:rPr lang="en-GB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HEALCE.COM</a:t>
            </a:r>
          </a:p>
        </p:txBody>
      </p:sp>
      <p:sp>
        <p:nvSpPr>
          <p:cNvPr id="21" name="Dia számának helye 8">
            <a:extLst>
              <a:ext uri="{FF2B5EF4-FFF2-40B4-BE49-F238E27FC236}">
                <a16:creationId xmlns:a16="http://schemas.microsoft.com/office/drawing/2014/main" id="{83C0F90C-7D4B-45B3-AFD1-52760C693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</p:spPr>
        <p:txBody>
          <a:bodyPr/>
          <a:lstStyle/>
          <a:p>
            <a:fld id="{CEFDA432-32D4-4808-B357-CC5E73A96034}" type="slidenum">
              <a:rPr lang="en-GB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11</a:t>
            </a:fld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2" name="Egyenes összekötő 21">
            <a:extLst>
              <a:ext uri="{FF2B5EF4-FFF2-40B4-BE49-F238E27FC236}">
                <a16:creationId xmlns:a16="http://schemas.microsoft.com/office/drawing/2014/main" id="{891FEF5E-5ED9-4D0F-98B4-88511DCB80E7}"/>
              </a:ext>
            </a:extLst>
          </p:cNvPr>
          <p:cNvCxnSpPr>
            <a:cxnSpLocks/>
          </p:cNvCxnSpPr>
          <p:nvPr/>
        </p:nvCxnSpPr>
        <p:spPr>
          <a:xfrm>
            <a:off x="687388" y="6377703"/>
            <a:ext cx="853122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3" name="Tartalom helye 4" descr="A képen aláírás, rajz látható&#10;&#10;Automatikusan generált leírás">
            <a:extLst>
              <a:ext uri="{FF2B5EF4-FFF2-40B4-BE49-F238E27FC236}">
                <a16:creationId xmlns:a16="http://schemas.microsoft.com/office/drawing/2014/main" id="{3C6E581D-AD2A-4584-86C8-B244E09124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88" y="6430214"/>
            <a:ext cx="869446" cy="308235"/>
          </a:xfrm>
          <a:prstGeom prst="rect">
            <a:avLst/>
          </a:prstGeom>
        </p:spPr>
      </p:pic>
      <p:sp>
        <p:nvSpPr>
          <p:cNvPr id="13" name="Cím 1">
            <a:extLst>
              <a:ext uri="{FF2B5EF4-FFF2-40B4-BE49-F238E27FC236}">
                <a16:creationId xmlns:a16="http://schemas.microsoft.com/office/drawing/2014/main" id="{78844A8A-77E0-4352-B18C-833428739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863" y="846138"/>
            <a:ext cx="7561262" cy="350837"/>
          </a:xfrm>
        </p:spPr>
        <p:txBody>
          <a:bodyPr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200" i="1" dirty="0">
                <a:solidFill>
                  <a:srgbClr val="55AFAE"/>
                </a:solidFill>
                <a:ea typeface="+mn-ea"/>
                <a:cs typeface="+mn-cs"/>
              </a:rPr>
              <a:t>Kitekintés</a:t>
            </a:r>
          </a:p>
        </p:txBody>
      </p:sp>
      <p:sp>
        <p:nvSpPr>
          <p:cNvPr id="14" name="Cím 1">
            <a:extLst>
              <a:ext uri="{FF2B5EF4-FFF2-40B4-BE49-F238E27FC236}">
                <a16:creationId xmlns:a16="http://schemas.microsoft.com/office/drawing/2014/main" id="{6FEE2884-BB87-4F3C-BE5D-507A2EEDE6BA}"/>
              </a:ext>
            </a:extLst>
          </p:cNvPr>
          <p:cNvSpPr txBox="1">
            <a:spLocks/>
          </p:cNvSpPr>
          <p:nvPr/>
        </p:nvSpPr>
        <p:spPr>
          <a:xfrm>
            <a:off x="683870" y="3865616"/>
            <a:ext cx="7561262" cy="3508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hu-HU" sz="2200" i="1" dirty="0">
                <a:solidFill>
                  <a:srgbClr val="55AFAE"/>
                </a:solidFill>
                <a:ea typeface="+mn-ea"/>
                <a:cs typeface="+mn-cs"/>
              </a:rPr>
              <a:t>Várakozásaink</a:t>
            </a:r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1CCD47B2-3DA2-4AF2-B1F2-EA956D095430}"/>
              </a:ext>
            </a:extLst>
          </p:cNvPr>
          <p:cNvSpPr txBox="1"/>
          <p:nvPr/>
        </p:nvSpPr>
        <p:spPr>
          <a:xfrm>
            <a:off x="680806" y="4234534"/>
            <a:ext cx="8544157" cy="1512209"/>
          </a:xfrm>
          <a:prstGeom prst="rect">
            <a:avLst/>
          </a:prstGeom>
          <a:noFill/>
        </p:spPr>
        <p:txBody>
          <a:bodyPr wrap="square" numCol="2" spcCol="360000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Az említett makroökonómiai kihívások várhatóan felerősítik a rugalmasság igényét, hiszen még nem látható, hogy a költségnövekedés és keresletvisszaesés hatásaiból milyen kombináció fog megvalósulni és ez akár szegmensenként is változó lehet. A mostani trendek alapján mindenesetre a közútival összehasonlítva a vasúti szegmens helyzete tűnik nehezebbnek, mert egyelőre a villamosenergia ára jóval hektikusabban alakul, mint az üzemanyagoké, ráadásul az energiaigényes iparágakból jövő ügyfelek területén várható a nagyobb kereslet csökkenés.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Az előttünk álló időszak ugyanakkor kedvezhet a konszolidációs folyamatoknak is, bizonyos tőkeerős szereplők kompetenciáik bővítésére, valamint piacszerzésre használhatják fel az adódó lehetőségeket (lásd például Waberer’s Gyarmati Trans akvizíciót a közelmúltból). Így, ha a következő 6 hónapban még nem is, de 2023 második felére az eddig kisebb magyarországi tranzakciós aktivitás is jelentősebben élénkülhet.</a:t>
            </a:r>
            <a:endParaRPr lang="hu-HU" sz="1000" dirty="0">
              <a:solidFill>
                <a:srgbClr val="5F5F5F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2635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5AF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Élőláb helye 7">
            <a:extLst>
              <a:ext uri="{FF2B5EF4-FFF2-40B4-BE49-F238E27FC236}">
                <a16:creationId xmlns:a16="http://schemas.microsoft.com/office/drawing/2014/main" id="{429767D9-A9DE-4449-A8AB-EE6B7DDA0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i="1" dirty="0">
                <a:solidFill>
                  <a:schemeClr val="bg1">
                    <a:lumMod val="95000"/>
                  </a:schemeClr>
                </a:solidFill>
              </a:rPr>
              <a:t>HEALCE.COM</a:t>
            </a:r>
            <a:endParaRPr lang="en-US" i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D28A3A5A-B19F-4424-90FB-3BD0CABE2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A432-32D4-4808-B357-CC5E73A96034}" type="slidenum">
              <a:rPr lang="en-US" smtClean="0">
                <a:solidFill>
                  <a:schemeClr val="bg1">
                    <a:lumMod val="95000"/>
                  </a:schemeClr>
                </a:solidFill>
              </a:rPr>
              <a:t>12</a:t>
            </a:fld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1F71A974-538F-40F1-B6D0-D786F727459B}"/>
              </a:ext>
            </a:extLst>
          </p:cNvPr>
          <p:cNvSpPr txBox="1"/>
          <p:nvPr/>
        </p:nvSpPr>
        <p:spPr>
          <a:xfrm>
            <a:off x="687388" y="4360001"/>
            <a:ext cx="85312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1200" dirty="0">
                <a:solidFill>
                  <a:schemeClr val="bg1">
                    <a:lumMod val="95000"/>
                  </a:schemeClr>
                </a:solidFill>
              </a:rPr>
              <a:t>A Heal </a:t>
            </a:r>
            <a:r>
              <a:rPr lang="hu-HU" sz="1200" dirty="0" err="1">
                <a:solidFill>
                  <a:schemeClr val="bg1">
                    <a:lumMod val="95000"/>
                  </a:schemeClr>
                </a:solidFill>
              </a:rPr>
              <a:t>Partners</a:t>
            </a:r>
            <a:r>
              <a:rPr lang="hu-HU" sz="1200" dirty="0">
                <a:solidFill>
                  <a:schemeClr val="bg1">
                    <a:lumMod val="95000"/>
                  </a:schemeClr>
                </a:solidFill>
              </a:rPr>
              <a:t> Kft.-</a:t>
            </a:r>
            <a:r>
              <a:rPr lang="hu-HU" sz="1200" dirty="0" err="1">
                <a:solidFill>
                  <a:schemeClr val="bg1">
                    <a:lumMod val="95000"/>
                  </a:schemeClr>
                </a:solidFill>
              </a:rPr>
              <a:t>ről</a:t>
            </a:r>
            <a:r>
              <a:rPr lang="hu-HU" sz="1200" dirty="0">
                <a:solidFill>
                  <a:schemeClr val="bg1">
                    <a:lumMod val="95000"/>
                  </a:schemeClr>
                </a:solidFill>
              </a:rPr>
              <a:t>: A Heal Partners Kft. egy független tranzakciós tanácsadó cég, melyet 2009-ben a közép-kelet európai középméretű cégek tőkeellátottságának elősegítésére hoztunk létre. Ügyfeleink elsősorban magántulajdonban lévő vállalatok, magánbefektetők, kockázati tőkealapok. Elkötelezettek vagyunk a minőség iránt, melyet a közel 20 éves befektetési banki és professzionális tanácsadási munkáink közben sajátítottunk el.  Fókuszunk: Négy kiemelt iparágban (i., Egészségügy/Gyógyszeripar, ii., Telekommunikáció/Média/Technológia, Logisztika/Disztribúció, illetve Fogyasztási cikkek/Élelmiszeripar) tevékenykedünk proaktívan. Szolgáltatásaink: tranzakciós tanácsadási szolgáltatások (cégértékesítés, tőkebevonás, vállalat-felvásárlás, külső finanszírozás bevonása), tranzakciós felkészítés, üzletértékelés, illetve pénzügyi modellezés.  Hátterünk: Vezető munkatársaink az elmúlt közel 20 évben a közép-kelet-európai régió piacvezető befektetési bankjainál és vállalati-pénzügyi tanácsadó cégeinél szereztek tapasztalatokat számos nemzetközi projektben. Tagjai vagyunk a Globalscope nemzetközi hálózatának (www.globalscopepartners.com), ami egy pénzügyi tanácsadókat tömörítő nemzetközi hálózat és az országhatárokat átívelő tranzakciók során nyújtott tanácsadásra fókuszál.</a:t>
            </a:r>
            <a:endParaRPr lang="en-US" sz="1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" name="Élőláb helye 7">
            <a:extLst>
              <a:ext uri="{FF2B5EF4-FFF2-40B4-BE49-F238E27FC236}">
                <a16:creationId xmlns:a16="http://schemas.microsoft.com/office/drawing/2014/main" id="{773591B4-DFCE-4DBF-B12F-920ED612FC6B}"/>
              </a:ext>
            </a:extLst>
          </p:cNvPr>
          <p:cNvSpPr txBox="1">
            <a:spLocks/>
          </p:cNvSpPr>
          <p:nvPr/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i="1" dirty="0">
                <a:solidFill>
                  <a:schemeClr val="bg1">
                    <a:lumMod val="95000"/>
                  </a:schemeClr>
                </a:solidFill>
              </a:rPr>
              <a:t>HEALCE.COM</a:t>
            </a:r>
            <a:endParaRPr lang="en-US" i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3" name="Dia számának helye 8">
            <a:extLst>
              <a:ext uri="{FF2B5EF4-FFF2-40B4-BE49-F238E27FC236}">
                <a16:creationId xmlns:a16="http://schemas.microsoft.com/office/drawing/2014/main" id="{36F02C43-6AE1-489C-8BD4-383E67294A93}"/>
              </a:ext>
            </a:extLst>
          </p:cNvPr>
          <p:cNvSpPr txBox="1">
            <a:spLocks/>
          </p:cNvSpPr>
          <p:nvPr/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EFDA432-32D4-4808-B357-CC5E73A96034}" type="slidenum">
              <a:rPr lang="en-US" smtClean="0">
                <a:solidFill>
                  <a:schemeClr val="bg1">
                    <a:lumMod val="95000"/>
                  </a:schemeClr>
                </a:solidFill>
              </a:rPr>
              <a:pPr/>
              <a:t>12</a:t>
            </a:fld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15" name="Egyenes összekötő 14">
            <a:extLst>
              <a:ext uri="{FF2B5EF4-FFF2-40B4-BE49-F238E27FC236}">
                <a16:creationId xmlns:a16="http://schemas.microsoft.com/office/drawing/2014/main" id="{A7DA57B4-3191-4552-92D1-CB001072B709}"/>
              </a:ext>
            </a:extLst>
          </p:cNvPr>
          <p:cNvCxnSpPr>
            <a:cxnSpLocks/>
          </p:cNvCxnSpPr>
          <p:nvPr/>
        </p:nvCxnSpPr>
        <p:spPr>
          <a:xfrm>
            <a:off x="687388" y="6377703"/>
            <a:ext cx="85312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Ellipszis 15">
            <a:extLst>
              <a:ext uri="{FF2B5EF4-FFF2-40B4-BE49-F238E27FC236}">
                <a16:creationId xmlns:a16="http://schemas.microsoft.com/office/drawing/2014/main" id="{AC1723CD-E37E-4AEC-B833-97430F3F0C19}"/>
              </a:ext>
            </a:extLst>
          </p:cNvPr>
          <p:cNvSpPr/>
          <p:nvPr/>
        </p:nvSpPr>
        <p:spPr>
          <a:xfrm>
            <a:off x="7567748" y="-1310485"/>
            <a:ext cx="2620970" cy="262097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46" dirty="0"/>
          </a:p>
        </p:txBody>
      </p:sp>
      <p:sp>
        <p:nvSpPr>
          <p:cNvPr id="17" name="Ellipszis 16">
            <a:extLst>
              <a:ext uri="{FF2B5EF4-FFF2-40B4-BE49-F238E27FC236}">
                <a16:creationId xmlns:a16="http://schemas.microsoft.com/office/drawing/2014/main" id="{ED236B4A-5422-4F90-8172-F25E705D1380}"/>
              </a:ext>
            </a:extLst>
          </p:cNvPr>
          <p:cNvSpPr/>
          <p:nvPr/>
        </p:nvSpPr>
        <p:spPr>
          <a:xfrm>
            <a:off x="8418009" y="-489446"/>
            <a:ext cx="2620970" cy="262097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46" dirty="0"/>
          </a:p>
        </p:txBody>
      </p:sp>
      <p:pic>
        <p:nvPicPr>
          <p:cNvPr id="3" name="Tartalom helye 4" descr="A képen aláírás, rajz látható&#10;&#10;Automatikusan generált leírás">
            <a:extLst>
              <a:ext uri="{FF2B5EF4-FFF2-40B4-BE49-F238E27FC236}">
                <a16:creationId xmlns:a16="http://schemas.microsoft.com/office/drawing/2014/main" id="{F00E3EBF-A687-4248-B096-DD7CDE5E87DC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88" y="6430214"/>
            <a:ext cx="869446" cy="308235"/>
          </a:xfrm>
          <a:prstGeom prst="rect">
            <a:avLst/>
          </a:prstGeom>
        </p:spPr>
      </p:pic>
      <p:cxnSp>
        <p:nvCxnSpPr>
          <p:cNvPr id="18" name="Egyenes összekötő 17">
            <a:extLst>
              <a:ext uri="{FF2B5EF4-FFF2-40B4-BE49-F238E27FC236}">
                <a16:creationId xmlns:a16="http://schemas.microsoft.com/office/drawing/2014/main" id="{46630FCE-DDAE-4DB4-B44E-5CBE520DE3E3}"/>
              </a:ext>
            </a:extLst>
          </p:cNvPr>
          <p:cNvCxnSpPr>
            <a:cxnSpLocks/>
          </p:cNvCxnSpPr>
          <p:nvPr/>
        </p:nvCxnSpPr>
        <p:spPr>
          <a:xfrm>
            <a:off x="689921" y="4220653"/>
            <a:ext cx="85312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3419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5AF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Tartalom helye 4" descr="A képen aláírás, rajz látható&#10;&#10;Automatikusan generált leírás">
            <a:extLst>
              <a:ext uri="{FF2B5EF4-FFF2-40B4-BE49-F238E27FC236}">
                <a16:creationId xmlns:a16="http://schemas.microsoft.com/office/drawing/2014/main" id="{BF9A0A4E-1E1A-47D3-84B3-F945732CCF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384" y="5431046"/>
            <a:ext cx="1157232" cy="410262"/>
          </a:xfrm>
          <a:prstGeom prst="rect">
            <a:avLst/>
          </a:prstGeom>
        </p:spPr>
      </p:pic>
      <p:grpSp>
        <p:nvGrpSpPr>
          <p:cNvPr id="2" name="Csoportba foglalás 1">
            <a:extLst>
              <a:ext uri="{FF2B5EF4-FFF2-40B4-BE49-F238E27FC236}">
                <a16:creationId xmlns:a16="http://schemas.microsoft.com/office/drawing/2014/main" id="{0102CAF6-8C20-4164-BBB1-642526670F79}"/>
              </a:ext>
            </a:extLst>
          </p:cNvPr>
          <p:cNvGrpSpPr/>
          <p:nvPr/>
        </p:nvGrpSpPr>
        <p:grpSpPr>
          <a:xfrm>
            <a:off x="687387" y="2885895"/>
            <a:ext cx="8531225" cy="1086211"/>
            <a:chOff x="687387" y="3525370"/>
            <a:chExt cx="8531225" cy="1086211"/>
          </a:xfrm>
        </p:grpSpPr>
        <p:sp>
          <p:nvSpPr>
            <p:cNvPr id="14" name="Szövegdoboz 13">
              <a:extLst>
                <a:ext uri="{FF2B5EF4-FFF2-40B4-BE49-F238E27FC236}">
                  <a16:creationId xmlns:a16="http://schemas.microsoft.com/office/drawing/2014/main" id="{76E1B416-9E79-45B4-AEEB-783D78E17E03}"/>
                </a:ext>
              </a:extLst>
            </p:cNvPr>
            <p:cNvSpPr txBox="1"/>
            <p:nvPr/>
          </p:nvSpPr>
          <p:spPr>
            <a:xfrm>
              <a:off x="687387" y="3745310"/>
              <a:ext cx="85312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hu-HU" sz="1200" i="1" dirty="0">
                  <a:solidFill>
                    <a:schemeClr val="bg1">
                      <a:lumMod val="95000"/>
                    </a:schemeClr>
                  </a:solidFill>
                  <a:latin typeface="+mj-lt"/>
                  <a:cs typeface="Mongolian Baiti" panose="03000500000000000000" pitchFamily="66" charset="0"/>
                </a:rPr>
                <a:t>2015 áprilisában a NASA vezető kutatója, Ellen Stofan egy fórumon jelentette ki: „Azt hiszem, hogy egy évtizeden belül határozott jeleket találunk a Földön kívüli életre, 20-30 éven belül pedig bizonyítékaink is lesznek”. </a:t>
              </a:r>
            </a:p>
            <a:p>
              <a:pPr algn="just"/>
              <a:r>
                <a:rPr lang="hu-HU" sz="1200" i="1" dirty="0">
                  <a:solidFill>
                    <a:schemeClr val="bg1">
                      <a:lumMod val="95000"/>
                    </a:schemeClr>
                  </a:solidFill>
                  <a:latin typeface="+mj-lt"/>
                  <a:cs typeface="Mongolian Baiti" panose="03000500000000000000" pitchFamily="66" charset="0"/>
                </a:rPr>
                <a:t>Játszunk el a gondolattal: Mit gondolhat egy távolról jött marslakó az ügyeinkről? Talán még az életünkben ellenőrizhetjük!</a:t>
              </a:r>
            </a:p>
          </p:txBody>
        </p:sp>
        <p:cxnSp>
          <p:nvCxnSpPr>
            <p:cNvPr id="8" name="Egyenes összekötő 7">
              <a:extLst>
                <a:ext uri="{FF2B5EF4-FFF2-40B4-BE49-F238E27FC236}">
                  <a16:creationId xmlns:a16="http://schemas.microsoft.com/office/drawing/2014/main" id="{3491BC28-FEC8-452F-B16B-B2D649C1231A}"/>
                </a:ext>
              </a:extLst>
            </p:cNvPr>
            <p:cNvCxnSpPr>
              <a:cxnSpLocks/>
            </p:cNvCxnSpPr>
            <p:nvPr/>
          </p:nvCxnSpPr>
          <p:spPr>
            <a:xfrm>
              <a:off x="687388" y="3525370"/>
              <a:ext cx="8531224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Egyenes összekötő 8">
              <a:extLst>
                <a:ext uri="{FF2B5EF4-FFF2-40B4-BE49-F238E27FC236}">
                  <a16:creationId xmlns:a16="http://schemas.microsoft.com/office/drawing/2014/main" id="{790D47D5-4DDB-4868-88F5-CC9AF219834E}"/>
                </a:ext>
              </a:extLst>
            </p:cNvPr>
            <p:cNvCxnSpPr>
              <a:cxnSpLocks/>
            </p:cNvCxnSpPr>
            <p:nvPr/>
          </p:nvCxnSpPr>
          <p:spPr>
            <a:xfrm>
              <a:off x="687387" y="4611581"/>
              <a:ext cx="8531224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Ellipszis 9">
            <a:extLst>
              <a:ext uri="{FF2B5EF4-FFF2-40B4-BE49-F238E27FC236}">
                <a16:creationId xmlns:a16="http://schemas.microsoft.com/office/drawing/2014/main" id="{B102D425-6446-4F44-B095-3FFE97CEFE86}"/>
              </a:ext>
            </a:extLst>
          </p:cNvPr>
          <p:cNvSpPr/>
          <p:nvPr/>
        </p:nvSpPr>
        <p:spPr>
          <a:xfrm>
            <a:off x="7567748" y="-1310485"/>
            <a:ext cx="2620970" cy="262097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46" dirty="0"/>
          </a:p>
        </p:txBody>
      </p:sp>
      <p:sp>
        <p:nvSpPr>
          <p:cNvPr id="11" name="Ellipszis 10">
            <a:extLst>
              <a:ext uri="{FF2B5EF4-FFF2-40B4-BE49-F238E27FC236}">
                <a16:creationId xmlns:a16="http://schemas.microsoft.com/office/drawing/2014/main" id="{0266091B-F018-43CB-ADA9-FAD8E47446BC}"/>
              </a:ext>
            </a:extLst>
          </p:cNvPr>
          <p:cNvSpPr/>
          <p:nvPr/>
        </p:nvSpPr>
        <p:spPr>
          <a:xfrm>
            <a:off x="8418009" y="-489446"/>
            <a:ext cx="2620970" cy="262097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46" dirty="0"/>
          </a:p>
        </p:txBody>
      </p:sp>
    </p:spTree>
    <p:extLst>
      <p:ext uri="{BB962C8B-B14F-4D97-AF65-F5344CB8AC3E}">
        <p14:creationId xmlns:p14="http://schemas.microsoft.com/office/powerpoint/2010/main" val="2503623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Élőláb helye 7">
            <a:extLst>
              <a:ext uri="{FF2B5EF4-FFF2-40B4-BE49-F238E27FC236}">
                <a16:creationId xmlns:a16="http://schemas.microsoft.com/office/drawing/2014/main" id="{429767D9-A9DE-4449-A8AB-EE6B7DDA0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i="1" dirty="0">
                <a:solidFill>
                  <a:srgbClr val="5F5F5F"/>
                </a:solidFill>
              </a:rPr>
              <a:t>HEALCE.COM</a:t>
            </a:r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D28A3A5A-B19F-4424-90FB-3BD0CABE2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A432-32D4-4808-B357-CC5E73A96034}" type="slidenum">
              <a:rPr lang="hu-HU" smtClean="0">
                <a:solidFill>
                  <a:srgbClr val="5F5F5F"/>
                </a:solidFill>
              </a:rPr>
              <a:t>3</a:t>
            </a:fld>
            <a:endParaRPr lang="hu-HU" dirty="0">
              <a:solidFill>
                <a:srgbClr val="5F5F5F"/>
              </a:solidFill>
            </a:endParaRPr>
          </a:p>
        </p:txBody>
      </p:sp>
      <p:sp>
        <p:nvSpPr>
          <p:cNvPr id="12" name="Ellipszis 11">
            <a:extLst>
              <a:ext uri="{FF2B5EF4-FFF2-40B4-BE49-F238E27FC236}">
                <a16:creationId xmlns:a16="http://schemas.microsoft.com/office/drawing/2014/main" id="{C3A4C9A4-948E-4F67-9E0E-EE1CDC0873C9}"/>
              </a:ext>
            </a:extLst>
          </p:cNvPr>
          <p:cNvSpPr/>
          <p:nvPr/>
        </p:nvSpPr>
        <p:spPr>
          <a:xfrm>
            <a:off x="7567748" y="-1310485"/>
            <a:ext cx="2620970" cy="2620970"/>
          </a:xfrm>
          <a:prstGeom prst="ellipse">
            <a:avLst/>
          </a:prstGeom>
          <a:solidFill>
            <a:srgbClr val="55AFAE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246" dirty="0"/>
          </a:p>
        </p:txBody>
      </p:sp>
      <p:sp>
        <p:nvSpPr>
          <p:cNvPr id="13" name="Ellipszis 12">
            <a:extLst>
              <a:ext uri="{FF2B5EF4-FFF2-40B4-BE49-F238E27FC236}">
                <a16:creationId xmlns:a16="http://schemas.microsoft.com/office/drawing/2014/main" id="{A1CC16D2-0DBC-46D8-ABAC-1459CA58325D}"/>
              </a:ext>
            </a:extLst>
          </p:cNvPr>
          <p:cNvSpPr/>
          <p:nvPr/>
        </p:nvSpPr>
        <p:spPr>
          <a:xfrm>
            <a:off x="8418009" y="-489446"/>
            <a:ext cx="2620970" cy="2620970"/>
          </a:xfrm>
          <a:prstGeom prst="ellipse">
            <a:avLst/>
          </a:prstGeom>
          <a:solidFill>
            <a:srgbClr val="55AFAE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246" dirty="0"/>
          </a:p>
        </p:txBody>
      </p:sp>
      <p:cxnSp>
        <p:nvCxnSpPr>
          <p:cNvPr id="16" name="Egyenes összekötő 15">
            <a:extLst>
              <a:ext uri="{FF2B5EF4-FFF2-40B4-BE49-F238E27FC236}">
                <a16:creationId xmlns:a16="http://schemas.microsoft.com/office/drawing/2014/main" id="{597D7D08-261E-46E1-A371-74B0538F8A2C}"/>
              </a:ext>
            </a:extLst>
          </p:cNvPr>
          <p:cNvCxnSpPr>
            <a:cxnSpLocks/>
          </p:cNvCxnSpPr>
          <p:nvPr/>
        </p:nvCxnSpPr>
        <p:spPr>
          <a:xfrm>
            <a:off x="687388" y="6377703"/>
            <a:ext cx="853122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Tartalom helye 4" descr="A képen aláírás, rajz látható&#10;&#10;Automatikusan generált leírás">
            <a:extLst>
              <a:ext uri="{FF2B5EF4-FFF2-40B4-BE49-F238E27FC236}">
                <a16:creationId xmlns:a16="http://schemas.microsoft.com/office/drawing/2014/main" id="{431EF05C-0061-451C-8E5D-C674FA4970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88" y="6430214"/>
            <a:ext cx="869446" cy="308235"/>
          </a:xfrm>
          <a:prstGeom prst="rect">
            <a:avLst/>
          </a:prstGeom>
        </p:spPr>
      </p:pic>
      <p:sp>
        <p:nvSpPr>
          <p:cNvPr id="3" name="Cím 1">
            <a:extLst>
              <a:ext uri="{FF2B5EF4-FFF2-40B4-BE49-F238E27FC236}">
                <a16:creationId xmlns:a16="http://schemas.microsoft.com/office/drawing/2014/main" id="{1CBEB650-52FE-4B25-96C6-0F4481C7423F}"/>
              </a:ext>
            </a:extLst>
          </p:cNvPr>
          <p:cNvSpPr txBox="1">
            <a:spLocks/>
          </p:cNvSpPr>
          <p:nvPr/>
        </p:nvSpPr>
        <p:spPr>
          <a:xfrm>
            <a:off x="687388" y="746248"/>
            <a:ext cx="6313121" cy="605435"/>
          </a:xfrm>
          <a:prstGeom prst="rect">
            <a:avLst/>
          </a:prstGeom>
        </p:spPr>
        <p:txBody>
          <a:bodyPr vert="horz" lIns="63305" tIns="31652" rIns="63305" bIns="31652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200" i="1" dirty="0">
                <a:solidFill>
                  <a:srgbClr val="55AFAE"/>
                </a:solidFill>
                <a:ea typeface="+mn-ea"/>
                <a:cs typeface="+mn-cs"/>
              </a:rPr>
              <a:t>A közelmúlt tranzakciós referenciái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AC0301C4-74A0-4120-85C6-FBD9297662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922" y="2031549"/>
            <a:ext cx="8442157" cy="3981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981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Ellipszis 31">
            <a:extLst>
              <a:ext uri="{FF2B5EF4-FFF2-40B4-BE49-F238E27FC236}">
                <a16:creationId xmlns:a16="http://schemas.microsoft.com/office/drawing/2014/main" id="{50A36CA0-5E70-4274-A268-9E3FEC814541}"/>
              </a:ext>
            </a:extLst>
          </p:cNvPr>
          <p:cNvSpPr/>
          <p:nvPr/>
        </p:nvSpPr>
        <p:spPr>
          <a:xfrm>
            <a:off x="7567748" y="-1310485"/>
            <a:ext cx="2620970" cy="2620970"/>
          </a:xfrm>
          <a:prstGeom prst="ellipse">
            <a:avLst/>
          </a:prstGeom>
          <a:solidFill>
            <a:srgbClr val="55AFAE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246" dirty="0"/>
          </a:p>
        </p:txBody>
      </p:sp>
      <p:sp>
        <p:nvSpPr>
          <p:cNvPr id="42" name="Ellipszis 41">
            <a:extLst>
              <a:ext uri="{FF2B5EF4-FFF2-40B4-BE49-F238E27FC236}">
                <a16:creationId xmlns:a16="http://schemas.microsoft.com/office/drawing/2014/main" id="{F102CB44-9184-4073-9629-DCAA395329EF}"/>
              </a:ext>
            </a:extLst>
          </p:cNvPr>
          <p:cNvSpPr/>
          <p:nvPr/>
        </p:nvSpPr>
        <p:spPr>
          <a:xfrm>
            <a:off x="8418009" y="-489446"/>
            <a:ext cx="2620970" cy="2620970"/>
          </a:xfrm>
          <a:prstGeom prst="ellipse">
            <a:avLst/>
          </a:prstGeom>
          <a:solidFill>
            <a:srgbClr val="55AFAE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246" dirty="0"/>
          </a:p>
        </p:txBody>
      </p:sp>
      <p:sp>
        <p:nvSpPr>
          <p:cNvPr id="20" name="Élőláb helye 7">
            <a:extLst>
              <a:ext uri="{FF2B5EF4-FFF2-40B4-BE49-F238E27FC236}">
                <a16:creationId xmlns:a16="http://schemas.microsoft.com/office/drawing/2014/main" id="{9C26652D-41A8-4CDE-A0C9-6E62EE836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51802" y="6356352"/>
            <a:ext cx="1602398" cy="365125"/>
          </a:xfrm>
        </p:spPr>
        <p:txBody>
          <a:bodyPr/>
          <a:lstStyle/>
          <a:p>
            <a:r>
              <a:rPr lang="hu-HU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HEALCE.COM</a:t>
            </a:r>
          </a:p>
        </p:txBody>
      </p:sp>
      <p:sp>
        <p:nvSpPr>
          <p:cNvPr id="21" name="Dia számának helye 8">
            <a:extLst>
              <a:ext uri="{FF2B5EF4-FFF2-40B4-BE49-F238E27FC236}">
                <a16:creationId xmlns:a16="http://schemas.microsoft.com/office/drawing/2014/main" id="{83C0F90C-7D4B-45B3-AFD1-52760C693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</p:spPr>
        <p:txBody>
          <a:bodyPr/>
          <a:lstStyle/>
          <a:p>
            <a:fld id="{CEFDA432-32D4-4808-B357-CC5E73A96034}" type="slidenum">
              <a:rPr lang="hu-HU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</a:t>
            </a:fld>
            <a:endParaRPr lang="hu-H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2" name="Egyenes összekötő 21">
            <a:extLst>
              <a:ext uri="{FF2B5EF4-FFF2-40B4-BE49-F238E27FC236}">
                <a16:creationId xmlns:a16="http://schemas.microsoft.com/office/drawing/2014/main" id="{891FEF5E-5ED9-4D0F-98B4-88511DCB80E7}"/>
              </a:ext>
            </a:extLst>
          </p:cNvPr>
          <p:cNvCxnSpPr>
            <a:cxnSpLocks/>
          </p:cNvCxnSpPr>
          <p:nvPr/>
        </p:nvCxnSpPr>
        <p:spPr>
          <a:xfrm>
            <a:off x="687388" y="6377703"/>
            <a:ext cx="853122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3" name="Tartalom helye 4" descr="A képen aláírás, rajz látható&#10;&#10;Automatikusan generált leírás">
            <a:extLst>
              <a:ext uri="{FF2B5EF4-FFF2-40B4-BE49-F238E27FC236}">
                <a16:creationId xmlns:a16="http://schemas.microsoft.com/office/drawing/2014/main" id="{3C6E581D-AD2A-4584-86C8-B244E09124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88" y="6430214"/>
            <a:ext cx="869446" cy="308235"/>
          </a:xfrm>
          <a:prstGeom prst="rect">
            <a:avLst/>
          </a:prstGeom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87D2DF69-DE80-4990-AFF3-D6A103327B98}"/>
              </a:ext>
            </a:extLst>
          </p:cNvPr>
          <p:cNvSpPr txBox="1"/>
          <p:nvPr/>
        </p:nvSpPr>
        <p:spPr>
          <a:xfrm>
            <a:off x="668338" y="1341438"/>
            <a:ext cx="8569325" cy="2595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1000" dirty="0">
                <a:solidFill>
                  <a:srgbClr val="5F5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Évente megjelenő logisztika-szállítmányozási cikkünkben az iparági trendeket vizsgáljuk, elemezzük a </a:t>
            </a:r>
            <a:r>
              <a:rPr lang="hu-HU" sz="1000" dirty="0" err="1">
                <a:solidFill>
                  <a:srgbClr val="5F5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makro</a:t>
            </a:r>
            <a:r>
              <a:rPr lang="hu-HU" sz="1000" dirty="0">
                <a:solidFill>
                  <a:srgbClr val="5F5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és </a:t>
            </a:r>
            <a:r>
              <a:rPr lang="hu-HU" sz="1000" dirty="0" err="1">
                <a:solidFill>
                  <a:srgbClr val="5F5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mikro</a:t>
            </a:r>
            <a:r>
              <a:rPr lang="hu-HU" sz="1000" dirty="0">
                <a:solidFill>
                  <a:srgbClr val="5F5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szintű statisztikákat és igyekszünk rávilágítani az aktuális trendekre és várható folyamatokra.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1000" dirty="0">
                <a:solidFill>
                  <a:srgbClr val="5F5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Az elmúlt üzleti évet is jelentősen meghatározta még a világjárvány, 2021 elején a COVID fertőzőbb variánsa, az omikron terjedt Magyarországon és a világon. A járvány miatti többszöri gazdasági leállás, majd újra indulás a logisztikai útvonalakat és az ellátási láncokat teljesen felforgatta, ami bár kifejezetten a tengeri áruszállításra volt negatív hatással, de a légi és szárazföldi fuvarozást is megzavarta. Egyes elemzők logisztikai-szállítási válságot kiáltottak az elszabadult szállítási díjak és a logisztikai-szállítási láncok megszakadása miatt. Arról májusi </a:t>
            </a:r>
            <a:r>
              <a:rPr lang="hu-HU" sz="1000" u="sng" dirty="0">
                <a:solidFill>
                  <a:srgbClr val="5F5F5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Mars-hasáb cikkünkben</a:t>
            </a:r>
            <a:r>
              <a:rPr lang="hu-HU" sz="1000" dirty="0">
                <a:solidFill>
                  <a:srgbClr val="5F5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 </a:t>
            </a:r>
            <a:r>
              <a:rPr lang="hu-HU" sz="1000" dirty="0">
                <a:solidFill>
                  <a:srgbClr val="5F5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értekeztünk, hogy a tengeri szállítmányozásra milyen radikális hatással voltak a logisztikai egyensúlytalanságok (konténer hiány, sosem látott áremelkedés), ami magával hozta a légi szállítás növekvő népszerűségét. A rövid szállítási idő és a megbízhatóság egyre többet ért a vállalatvezetők számára. 2021 második felére azonban a járvány nehezén átesett a világ nagyrésze, beindult a fogyasztás, újra indult a gyárakban a termelés és mindezek együttes hatásaként a 2009-2010-es válság utáni rekord keresletnövekedés volt tapasztalható. Ezt a volumenemelkedést láthattuk a magyar piacon is 2021-ben. Emellett a csomaglogisztikában – a várakozásainkkal összhangban – valamelyest lassult a növekedés a COVID miatti 2020-as rekordévhez képest és folytatódott az átrendeződés a kiszállítási módok között (csomagpontok és csomagautomaták térnyerése).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1000" dirty="0">
                <a:solidFill>
                  <a:srgbClr val="5F5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Persze az igazi kérdés a jövőbeli várható trendek körül van. Tipikusan olyan időket élünk, amikor csak a bizonytalanság biztos. Ugyanakkor jó hír, hogy a két fenyegető rém, a keresletcsökkenés és az inflációs nyomás párhuzamosan és hosszútávon nem nagyon tud fennmaradni, hiszen minél erősebb a keresleti hatás, annál gyorsabban tud az infláció csökkenni. Nézzük meg, hogy az elmúlt időszak történései alapján hogyan alakíthatják ezek a tényezők a magyar piac közeljövőjét. </a:t>
            </a:r>
          </a:p>
        </p:txBody>
      </p:sp>
      <p:sp>
        <p:nvSpPr>
          <p:cNvPr id="15" name="Cím 1">
            <a:extLst>
              <a:ext uri="{FF2B5EF4-FFF2-40B4-BE49-F238E27FC236}">
                <a16:creationId xmlns:a16="http://schemas.microsoft.com/office/drawing/2014/main" id="{B432C672-6D99-4F8B-BD86-3CC9FA13E47A}"/>
              </a:ext>
            </a:extLst>
          </p:cNvPr>
          <p:cNvSpPr txBox="1">
            <a:spLocks/>
          </p:cNvSpPr>
          <p:nvPr/>
        </p:nvSpPr>
        <p:spPr>
          <a:xfrm>
            <a:off x="677863" y="846652"/>
            <a:ext cx="7561262" cy="3503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400" i="1" dirty="0">
                <a:solidFill>
                  <a:srgbClr val="55AFAE"/>
                </a:solidFill>
                <a:ea typeface="+mn-ea"/>
                <a:cs typeface="+mn-cs"/>
              </a:rPr>
              <a:t>Bevezetés</a:t>
            </a:r>
          </a:p>
        </p:txBody>
      </p:sp>
      <p:sp>
        <p:nvSpPr>
          <p:cNvPr id="18" name="Cím 1">
            <a:extLst>
              <a:ext uri="{FF2B5EF4-FFF2-40B4-BE49-F238E27FC236}">
                <a16:creationId xmlns:a16="http://schemas.microsoft.com/office/drawing/2014/main" id="{AD15DECC-DF02-4AAB-8AF3-716D598C7D5C}"/>
              </a:ext>
            </a:extLst>
          </p:cNvPr>
          <p:cNvSpPr txBox="1">
            <a:spLocks/>
          </p:cNvSpPr>
          <p:nvPr/>
        </p:nvSpPr>
        <p:spPr>
          <a:xfrm>
            <a:off x="677863" y="4375571"/>
            <a:ext cx="7561262" cy="7445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200" i="1" dirty="0">
                <a:solidFill>
                  <a:srgbClr val="55AFAE"/>
                </a:solidFill>
                <a:ea typeface="+mn-ea"/>
                <a:cs typeface="+mn-cs"/>
              </a:rPr>
              <a:t>Tények</a:t>
            </a:r>
          </a:p>
        </p:txBody>
      </p:sp>
      <p:sp>
        <p:nvSpPr>
          <p:cNvPr id="19" name="Szövegdoboz 18">
            <a:extLst>
              <a:ext uri="{FF2B5EF4-FFF2-40B4-BE49-F238E27FC236}">
                <a16:creationId xmlns:a16="http://schemas.microsoft.com/office/drawing/2014/main" id="{1AEEA5EF-F944-4298-BE78-AF119C9E4E29}"/>
              </a:ext>
            </a:extLst>
          </p:cNvPr>
          <p:cNvSpPr txBox="1"/>
          <p:nvPr/>
        </p:nvSpPr>
        <p:spPr>
          <a:xfrm>
            <a:off x="674688" y="5054327"/>
            <a:ext cx="8569325" cy="939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hu-HU" sz="1000" dirty="0" err="1">
                <a:solidFill>
                  <a:srgbClr val="5F5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Egekben</a:t>
            </a:r>
            <a:r>
              <a:rPr lang="hu-HU" sz="1000" dirty="0">
                <a:solidFill>
                  <a:srgbClr val="5F5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az európai közúti fuvarozási árak (Forrás:</a:t>
            </a:r>
            <a:r>
              <a:rPr lang="hu-HU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Trademagazin.hu</a:t>
            </a:r>
            <a:r>
              <a:rPr lang="hu-HU" sz="1000" dirty="0">
                <a:solidFill>
                  <a:srgbClr val="5F5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hu-HU" sz="1000" dirty="0">
                <a:solidFill>
                  <a:srgbClr val="5F5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Hiába kínálnak 1 millió nettót, még mindig nem könnyű kamionsofőrt találni (Forrás:</a:t>
            </a:r>
            <a:r>
              <a:rPr lang="hu-HU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Portfolio.hu</a:t>
            </a:r>
            <a:r>
              <a:rPr lang="hu-HU" sz="1000" dirty="0">
                <a:solidFill>
                  <a:srgbClr val="5F5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hu-HU" sz="1000" dirty="0">
                <a:solidFill>
                  <a:srgbClr val="5F5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Újabb jel, hogy rossz világ jöhet ránk (Forrás: </a:t>
            </a:r>
            <a:r>
              <a:rPr lang="hu-HU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Mfor.hu</a:t>
            </a:r>
            <a:r>
              <a:rPr lang="hu-HU" sz="1000" dirty="0">
                <a:solidFill>
                  <a:srgbClr val="5F5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hu-HU" sz="1000" dirty="0">
                <a:solidFill>
                  <a:srgbClr val="5F5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Magyar vasúti fuvarozói toplista 2021: nehéz helyzetben a vasútvállalatok (Forrás: </a:t>
            </a:r>
            <a:r>
              <a:rPr lang="hu-HU" sz="1000" dirty="0">
                <a:solidFill>
                  <a:srgbClr val="5F5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Kozlekedesvilag.hu</a:t>
            </a:r>
            <a:r>
              <a:rPr lang="hu-HU" sz="1000" dirty="0">
                <a:solidFill>
                  <a:srgbClr val="5F5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hu-HU" sz="1000" dirty="0">
                <a:solidFill>
                  <a:srgbClr val="5F5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Kamionsofőr már rég nincs elég, most már kamion sincs (Forrás: </a:t>
            </a:r>
            <a:r>
              <a:rPr lang="hu-HU" sz="1000" dirty="0">
                <a:solidFill>
                  <a:srgbClr val="5F5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G7.hu</a:t>
            </a:r>
            <a:r>
              <a:rPr lang="hu-HU" sz="1000" dirty="0">
                <a:solidFill>
                  <a:srgbClr val="5F5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hu-HU" sz="1200" dirty="0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486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Ellipszis 31">
            <a:extLst>
              <a:ext uri="{FF2B5EF4-FFF2-40B4-BE49-F238E27FC236}">
                <a16:creationId xmlns:a16="http://schemas.microsoft.com/office/drawing/2014/main" id="{50A36CA0-5E70-4274-A268-9E3FEC814541}"/>
              </a:ext>
            </a:extLst>
          </p:cNvPr>
          <p:cNvSpPr/>
          <p:nvPr/>
        </p:nvSpPr>
        <p:spPr>
          <a:xfrm>
            <a:off x="7567748" y="-1310485"/>
            <a:ext cx="2620970" cy="2620970"/>
          </a:xfrm>
          <a:prstGeom prst="ellipse">
            <a:avLst/>
          </a:prstGeom>
          <a:solidFill>
            <a:srgbClr val="55AFAE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246" dirty="0"/>
          </a:p>
        </p:txBody>
      </p:sp>
      <p:sp>
        <p:nvSpPr>
          <p:cNvPr id="42" name="Ellipszis 41">
            <a:extLst>
              <a:ext uri="{FF2B5EF4-FFF2-40B4-BE49-F238E27FC236}">
                <a16:creationId xmlns:a16="http://schemas.microsoft.com/office/drawing/2014/main" id="{F102CB44-9184-4073-9629-DCAA395329EF}"/>
              </a:ext>
            </a:extLst>
          </p:cNvPr>
          <p:cNvSpPr/>
          <p:nvPr/>
        </p:nvSpPr>
        <p:spPr>
          <a:xfrm>
            <a:off x="8418009" y="-489446"/>
            <a:ext cx="2620970" cy="2620970"/>
          </a:xfrm>
          <a:prstGeom prst="ellipse">
            <a:avLst/>
          </a:prstGeom>
          <a:solidFill>
            <a:srgbClr val="55AFAE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246" dirty="0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72DFA295-B465-4D78-B38A-01F02B94FB90}"/>
              </a:ext>
            </a:extLst>
          </p:cNvPr>
          <p:cNvSpPr txBox="1"/>
          <p:nvPr/>
        </p:nvSpPr>
        <p:spPr>
          <a:xfrm>
            <a:off x="668338" y="1351733"/>
            <a:ext cx="8569325" cy="3192028"/>
          </a:xfrm>
          <a:prstGeom prst="rect">
            <a:avLst/>
          </a:prstGeom>
          <a:noFill/>
        </p:spPr>
        <p:txBody>
          <a:bodyPr wrap="square" numCol="2" spcCol="360000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1000" dirty="0">
                <a:solidFill>
                  <a:srgbClr val="5F5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szállítás és raktározás ágazatban 2021-ben valamelyest (1,6%-kal) nőtt a foglalkoztatottak száma, de ez még így is több mint 20 ezer fővel kevesebb, mint a 2019-es 306 ezer fős 10 éves rekord. Ezzel párhuzamosan a szektorban lévő nettó átlagkeresetek az inflációt (5,1% - MNB, Inflációs jelentés, 2022 március) alulmúlva, 4,2%-kal nőttek, ami 2015 óta a legalacsonyabb növekedés és a fizetések reálértékének romlását jelenti. A teljes nemzetgazdasági béremelkedéstől is elszakadt az ágazat, míg a korábbi években rendre együtt nőtt a szektor bérszintje az országossal, 2021-ben 4,5% pontos különbséget tapasztalunk a szállítás-raktározás kárára. Mindebből az következik, hogy a 2021-es évben a bérköltség – mely továbbra is az iparági költségstruktúra egyik legjelentősebb tényezője – kisebb nyomás alá helyezte az üzleti modelleket, mint a megelőző években.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1000" dirty="0">
                <a:solidFill>
                  <a:srgbClr val="5F5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költségstruktúra másik meghatározó eleme az üzemanyag költség, ami a korábban említettekkel ellentétben viszont jelentősen nőtt 2021-ben. Míg 2018-ban, 2019-ben és 2020-ban lényegében nem változott az éves átlagos hazai benzin- és gázolajár (sőt 2020-ban még csökkent is!), addig 2021-ben 20%-ot meghaladó mértékben emelkedett mindkettő. Mindez persze a 2022-es események tükrében nem tűnik kiemelkedőnek, de a 2021-es kiadásokat jelentősen megnövelte a teljes szektor szintjén (a fuvarozókat közvetlenül, a szállítmányozókat és logisztikai cégeket közvetett módon érintette).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1000" dirty="0">
                <a:solidFill>
                  <a:srgbClr val="5F5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belföldi áruszállítás tekintetében vegyes a kép. A vasúton szállított áruk volumene folytatta évek óta tartó visszaesését, 2021-ben további 7,9%-ot esett (várhatóan a trend idén is folytatódni fog köszönhetően a kifejezetten magas és tovább növekvő vontatási villamos energia áraknak), míg a közúti áruvolumen 17,6%-kal nőtt elérve ezzel az elmúlt 11 év legmagasabb szintjét (184.218 ezer tonna). Összehasonlításképp: az elmúlt tíz év átlagos volumennövekedése közúton 4,2% volt, míg vasúton 2,5% csökkenése volt megfigyelhető.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1000" dirty="0">
                <a:solidFill>
                  <a:srgbClr val="5F5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2021 tehát nem volt békeév, nem enyhült a nyomás a szereplőkön, sőt felbukkant egy új rém, az üzemanyag áremelkedés képében. Kérdés, hogy mely szereplők tudják majd az üzleti modellekre nehézkedő újabb súlyokat (extrém magas üzemanyag és elektromos energia árak; várható további bérnövekedés) is elviselni, hogyan tudnak majd alkalmazkodni, illetve az egész piacra milyen hatások gyűrűznek tovább.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hu-HU" sz="1000" dirty="0">
              <a:solidFill>
                <a:srgbClr val="5F5F5F"/>
              </a:solidFill>
            </a:endParaRPr>
          </a:p>
        </p:txBody>
      </p:sp>
      <p:sp>
        <p:nvSpPr>
          <p:cNvPr id="20" name="Élőláb helye 7">
            <a:extLst>
              <a:ext uri="{FF2B5EF4-FFF2-40B4-BE49-F238E27FC236}">
                <a16:creationId xmlns:a16="http://schemas.microsoft.com/office/drawing/2014/main" id="{9C26652D-41A8-4CDE-A0C9-6E62EE836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51802" y="6356352"/>
            <a:ext cx="1602398" cy="365125"/>
          </a:xfrm>
        </p:spPr>
        <p:txBody>
          <a:bodyPr/>
          <a:lstStyle/>
          <a:p>
            <a:r>
              <a:rPr lang="hu-HU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HEALCE.COM</a:t>
            </a:r>
          </a:p>
        </p:txBody>
      </p:sp>
      <p:sp>
        <p:nvSpPr>
          <p:cNvPr id="21" name="Dia számának helye 8">
            <a:extLst>
              <a:ext uri="{FF2B5EF4-FFF2-40B4-BE49-F238E27FC236}">
                <a16:creationId xmlns:a16="http://schemas.microsoft.com/office/drawing/2014/main" id="{83C0F90C-7D4B-45B3-AFD1-52760C693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</p:spPr>
        <p:txBody>
          <a:bodyPr/>
          <a:lstStyle/>
          <a:p>
            <a:fld id="{CEFDA432-32D4-4808-B357-CC5E73A96034}" type="slidenum">
              <a:rPr lang="hu-HU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</a:t>
            </a:fld>
            <a:endParaRPr lang="hu-H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2" name="Egyenes összekötő 21">
            <a:extLst>
              <a:ext uri="{FF2B5EF4-FFF2-40B4-BE49-F238E27FC236}">
                <a16:creationId xmlns:a16="http://schemas.microsoft.com/office/drawing/2014/main" id="{891FEF5E-5ED9-4D0F-98B4-88511DCB80E7}"/>
              </a:ext>
            </a:extLst>
          </p:cNvPr>
          <p:cNvCxnSpPr>
            <a:cxnSpLocks/>
          </p:cNvCxnSpPr>
          <p:nvPr/>
        </p:nvCxnSpPr>
        <p:spPr>
          <a:xfrm>
            <a:off x="687388" y="6377703"/>
            <a:ext cx="853122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3" name="Tartalom helye 4" descr="A képen aláírás, rajz látható&#10;&#10;Automatikusan generált leírás">
            <a:extLst>
              <a:ext uri="{FF2B5EF4-FFF2-40B4-BE49-F238E27FC236}">
                <a16:creationId xmlns:a16="http://schemas.microsoft.com/office/drawing/2014/main" id="{3C6E581D-AD2A-4584-86C8-B244E09124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88" y="6430214"/>
            <a:ext cx="869446" cy="308235"/>
          </a:xfrm>
          <a:prstGeom prst="rect">
            <a:avLst/>
          </a:prstGeom>
        </p:spPr>
      </p:pic>
      <p:sp>
        <p:nvSpPr>
          <p:cNvPr id="17" name="Cím 1">
            <a:extLst>
              <a:ext uri="{FF2B5EF4-FFF2-40B4-BE49-F238E27FC236}">
                <a16:creationId xmlns:a16="http://schemas.microsoft.com/office/drawing/2014/main" id="{0F863E64-18E3-4804-8B97-7C1AA965F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863" y="846138"/>
            <a:ext cx="7561262" cy="350837"/>
          </a:xfrm>
        </p:spPr>
        <p:txBody>
          <a:bodyPr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200" i="1" dirty="0" err="1">
                <a:solidFill>
                  <a:srgbClr val="55AFAE"/>
                </a:solidFill>
                <a:ea typeface="+mn-ea"/>
                <a:cs typeface="+mn-cs"/>
              </a:rPr>
              <a:t>Makro</a:t>
            </a:r>
            <a:r>
              <a:rPr lang="hu-HU" sz="2200" i="1" dirty="0">
                <a:solidFill>
                  <a:srgbClr val="55AFAE"/>
                </a:solidFill>
                <a:ea typeface="+mn-ea"/>
                <a:cs typeface="+mn-cs"/>
              </a:rPr>
              <a:t> adatok</a:t>
            </a:r>
          </a:p>
        </p:txBody>
      </p:sp>
    </p:spTree>
    <p:extLst>
      <p:ext uri="{BB962C8B-B14F-4D97-AF65-F5344CB8AC3E}">
        <p14:creationId xmlns:p14="http://schemas.microsoft.com/office/powerpoint/2010/main" val="600720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Chart 2">
            <a:extLst>
              <a:ext uri="{FF2B5EF4-FFF2-40B4-BE49-F238E27FC236}">
                <a16:creationId xmlns:a16="http://schemas.microsoft.com/office/drawing/2014/main" id="{21257CBE-9808-4010-B802-71238F334C4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7831143"/>
              </p:ext>
            </p:extLst>
          </p:nvPr>
        </p:nvGraphicFramePr>
        <p:xfrm>
          <a:off x="668339" y="3868274"/>
          <a:ext cx="4140200" cy="25050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2" name="Ellipszis 31">
            <a:extLst>
              <a:ext uri="{FF2B5EF4-FFF2-40B4-BE49-F238E27FC236}">
                <a16:creationId xmlns:a16="http://schemas.microsoft.com/office/drawing/2014/main" id="{50A36CA0-5E70-4274-A268-9E3FEC814541}"/>
              </a:ext>
            </a:extLst>
          </p:cNvPr>
          <p:cNvSpPr/>
          <p:nvPr/>
        </p:nvSpPr>
        <p:spPr>
          <a:xfrm>
            <a:off x="7567748" y="-1310485"/>
            <a:ext cx="2620970" cy="2620970"/>
          </a:xfrm>
          <a:prstGeom prst="ellipse">
            <a:avLst/>
          </a:prstGeom>
          <a:solidFill>
            <a:srgbClr val="55AFAE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246" dirty="0"/>
          </a:p>
        </p:txBody>
      </p:sp>
      <p:sp>
        <p:nvSpPr>
          <p:cNvPr id="42" name="Ellipszis 41">
            <a:extLst>
              <a:ext uri="{FF2B5EF4-FFF2-40B4-BE49-F238E27FC236}">
                <a16:creationId xmlns:a16="http://schemas.microsoft.com/office/drawing/2014/main" id="{F102CB44-9184-4073-9629-DCAA395329EF}"/>
              </a:ext>
            </a:extLst>
          </p:cNvPr>
          <p:cNvSpPr/>
          <p:nvPr/>
        </p:nvSpPr>
        <p:spPr>
          <a:xfrm>
            <a:off x="8418009" y="-489446"/>
            <a:ext cx="2620970" cy="2620970"/>
          </a:xfrm>
          <a:prstGeom prst="ellipse">
            <a:avLst/>
          </a:prstGeom>
          <a:solidFill>
            <a:srgbClr val="55AFAE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246" dirty="0"/>
          </a:p>
        </p:txBody>
      </p:sp>
      <p:sp>
        <p:nvSpPr>
          <p:cNvPr id="20" name="Élőláb helye 7">
            <a:extLst>
              <a:ext uri="{FF2B5EF4-FFF2-40B4-BE49-F238E27FC236}">
                <a16:creationId xmlns:a16="http://schemas.microsoft.com/office/drawing/2014/main" id="{9C26652D-41A8-4CDE-A0C9-6E62EE836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51802" y="6356352"/>
            <a:ext cx="1602398" cy="365125"/>
          </a:xfrm>
        </p:spPr>
        <p:txBody>
          <a:bodyPr/>
          <a:lstStyle/>
          <a:p>
            <a:r>
              <a:rPr lang="hu-HU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HEALCE.COM</a:t>
            </a:r>
          </a:p>
        </p:txBody>
      </p:sp>
      <p:sp>
        <p:nvSpPr>
          <p:cNvPr id="21" name="Dia számának helye 8">
            <a:extLst>
              <a:ext uri="{FF2B5EF4-FFF2-40B4-BE49-F238E27FC236}">
                <a16:creationId xmlns:a16="http://schemas.microsoft.com/office/drawing/2014/main" id="{83C0F90C-7D4B-45B3-AFD1-52760C693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</p:spPr>
        <p:txBody>
          <a:bodyPr/>
          <a:lstStyle/>
          <a:p>
            <a:fld id="{CEFDA432-32D4-4808-B357-CC5E73A96034}" type="slidenum">
              <a:rPr lang="hu-HU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6</a:t>
            </a:fld>
            <a:endParaRPr lang="hu-H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2" name="Egyenes összekötő 21">
            <a:extLst>
              <a:ext uri="{FF2B5EF4-FFF2-40B4-BE49-F238E27FC236}">
                <a16:creationId xmlns:a16="http://schemas.microsoft.com/office/drawing/2014/main" id="{891FEF5E-5ED9-4D0F-98B4-88511DCB80E7}"/>
              </a:ext>
            </a:extLst>
          </p:cNvPr>
          <p:cNvCxnSpPr>
            <a:cxnSpLocks/>
          </p:cNvCxnSpPr>
          <p:nvPr/>
        </p:nvCxnSpPr>
        <p:spPr>
          <a:xfrm>
            <a:off x="687388" y="6377703"/>
            <a:ext cx="853122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3" name="Tartalom helye 4" descr="A képen aláírás, rajz látható&#10;&#10;Automatikusan generált leírás">
            <a:extLst>
              <a:ext uri="{FF2B5EF4-FFF2-40B4-BE49-F238E27FC236}">
                <a16:creationId xmlns:a16="http://schemas.microsoft.com/office/drawing/2014/main" id="{3C6E581D-AD2A-4584-86C8-B244E09124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88" y="6430214"/>
            <a:ext cx="869446" cy="308235"/>
          </a:xfrm>
          <a:prstGeom prst="rect">
            <a:avLst/>
          </a:prstGeom>
        </p:spPr>
      </p:pic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05FF07FD-265E-48EF-94EF-157DE76A6E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7594676"/>
              </p:ext>
            </p:extLst>
          </p:nvPr>
        </p:nvGraphicFramePr>
        <p:xfrm>
          <a:off x="308192" y="923927"/>
          <a:ext cx="4752757" cy="2505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5" name="Diagram 24">
            <a:extLst>
              <a:ext uri="{FF2B5EF4-FFF2-40B4-BE49-F238E27FC236}">
                <a16:creationId xmlns:a16="http://schemas.microsoft.com/office/drawing/2014/main" id="{60D2F056-2113-448C-95EF-69C262D14AD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2628636"/>
              </p:ext>
            </p:extLst>
          </p:nvPr>
        </p:nvGraphicFramePr>
        <p:xfrm>
          <a:off x="4808538" y="908050"/>
          <a:ext cx="4752975" cy="2647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8" name="Chart 1">
            <a:extLst>
              <a:ext uri="{FF2B5EF4-FFF2-40B4-BE49-F238E27FC236}">
                <a16:creationId xmlns:a16="http://schemas.microsoft.com/office/drawing/2014/main" id="{EBBA8D4F-42B9-4393-B0AE-51AEAC7274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5381541"/>
              </p:ext>
            </p:extLst>
          </p:nvPr>
        </p:nvGraphicFramePr>
        <p:xfrm>
          <a:off x="5168900" y="3860800"/>
          <a:ext cx="4213225" cy="2520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801132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Ellipszis 31">
            <a:extLst>
              <a:ext uri="{FF2B5EF4-FFF2-40B4-BE49-F238E27FC236}">
                <a16:creationId xmlns:a16="http://schemas.microsoft.com/office/drawing/2014/main" id="{50A36CA0-5E70-4274-A268-9E3FEC814541}"/>
              </a:ext>
            </a:extLst>
          </p:cNvPr>
          <p:cNvSpPr/>
          <p:nvPr/>
        </p:nvSpPr>
        <p:spPr>
          <a:xfrm>
            <a:off x="7567748" y="-1310485"/>
            <a:ext cx="2620970" cy="2620970"/>
          </a:xfrm>
          <a:prstGeom prst="ellipse">
            <a:avLst/>
          </a:prstGeom>
          <a:solidFill>
            <a:srgbClr val="55AFAE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246" dirty="0"/>
          </a:p>
        </p:txBody>
      </p:sp>
      <p:sp>
        <p:nvSpPr>
          <p:cNvPr id="42" name="Ellipszis 41">
            <a:extLst>
              <a:ext uri="{FF2B5EF4-FFF2-40B4-BE49-F238E27FC236}">
                <a16:creationId xmlns:a16="http://schemas.microsoft.com/office/drawing/2014/main" id="{F102CB44-9184-4073-9629-DCAA395329EF}"/>
              </a:ext>
            </a:extLst>
          </p:cNvPr>
          <p:cNvSpPr/>
          <p:nvPr/>
        </p:nvSpPr>
        <p:spPr>
          <a:xfrm>
            <a:off x="8418009" y="-489446"/>
            <a:ext cx="2620970" cy="2620970"/>
          </a:xfrm>
          <a:prstGeom prst="ellipse">
            <a:avLst/>
          </a:prstGeom>
          <a:solidFill>
            <a:srgbClr val="55AFAE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246" dirty="0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72DFA295-B465-4D78-B38A-01F02B94FB90}"/>
              </a:ext>
            </a:extLst>
          </p:cNvPr>
          <p:cNvSpPr txBox="1"/>
          <p:nvPr/>
        </p:nvSpPr>
        <p:spPr>
          <a:xfrm>
            <a:off x="668338" y="1351735"/>
            <a:ext cx="8569325" cy="2583336"/>
          </a:xfrm>
          <a:prstGeom prst="rect">
            <a:avLst/>
          </a:prstGeom>
          <a:noFill/>
        </p:spPr>
        <p:txBody>
          <a:bodyPr wrap="square" numCol="2" spcCol="360000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1000" dirty="0">
                <a:solidFill>
                  <a:srgbClr val="5F5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Korábbi Logisztikai Mars-hasábjainkkal ellentétben idén egy kibővített, immár a hazai logisztikai szegmens 40 kiválasztott jelentősebb szereplőjének (a listánk továbbra sem teljeskörű, így nem egy aktuális iparági sorrendet tükröz) a 2021-es teljesítményét vizsgáltuk az e-beszamolo.hu-n elérhető pénzügyi adataik alapján. Listánkon elsősorban a hazai magántulajdonban levő fuvarozó és logisztikai vállalkozásokra koncentráltunk, a szállítmányozás fókuszú (amely alszegmensben szintén számos jelentős méretű cég található a hazai piacon) szereplők csak kis számban szerepelnek az elemzésünkben, amely inkább eszköz alapú üzleti modellekre fókuszál.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1000" dirty="0">
                <a:solidFill>
                  <a:srgbClr val="5F5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kiválasztott 40 szereplőt vizsgálva azt látjuk, hogy 2021-ben a vállalatok 83%-</a:t>
            </a:r>
            <a:r>
              <a:rPr lang="hu-HU" sz="1000" dirty="0" err="1">
                <a:solidFill>
                  <a:srgbClr val="5F5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ának</a:t>
            </a:r>
            <a:r>
              <a:rPr lang="hu-HU" sz="1000" dirty="0">
                <a:solidFill>
                  <a:srgbClr val="5F5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nőtt az forgalma. Az átlagos árbevétel növekedés közel 11% volt, ami érdemben nem tér el az elmúlt négy év átlagos növekedésétől, de jelentős előrelépés a viszontagságos 2020-as évhez képest, amikor a logisztikai cégek összesített árbevétele csökkenést mutatott.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1000" dirty="0">
                <a:solidFill>
                  <a:srgbClr val="5F5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legnagyobb forgalom növekedést a nemzetközi közúti fuvarozásban és raktárlogisztikában jártas HAPP Kft. (50,4%); az </a:t>
            </a:r>
            <a:r>
              <a:rPr lang="hu-HU" sz="1000" dirty="0" err="1">
                <a:solidFill>
                  <a:srgbClr val="5F5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Airmax</a:t>
            </a:r>
            <a:r>
              <a:rPr lang="hu-HU" sz="1000" dirty="0">
                <a:solidFill>
                  <a:srgbClr val="5F5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000" dirty="0" err="1">
                <a:solidFill>
                  <a:srgbClr val="5F5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Cargo</a:t>
            </a:r>
            <a:r>
              <a:rPr lang="hu-HU" sz="1000" dirty="0">
                <a:solidFill>
                  <a:srgbClr val="5F5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szállítmányozási specialista (42,8%), illetve a nemzetközi intermodális szállítmányozás szakértője, a </a:t>
            </a:r>
            <a:r>
              <a:rPr lang="hu-HU" sz="1000" dirty="0" err="1">
                <a:solidFill>
                  <a:srgbClr val="5F5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Raaberlog</a:t>
            </a:r>
            <a:r>
              <a:rPr lang="hu-HU" sz="1000" dirty="0">
                <a:solidFill>
                  <a:srgbClr val="5F5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(40,8%) produkálta.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1000" dirty="0">
                <a:solidFill>
                  <a:srgbClr val="5F5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kiválasztott cégek eredménytermelő képességét vizsgálva vegyesebb a kép, a vállalatok mindössze 55%-</a:t>
            </a:r>
            <a:r>
              <a:rPr lang="hu-HU" sz="1000" dirty="0" err="1">
                <a:solidFill>
                  <a:srgbClr val="5F5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ának</a:t>
            </a:r>
            <a:r>
              <a:rPr lang="hu-HU" sz="1000" dirty="0">
                <a:solidFill>
                  <a:srgbClr val="5F5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(40-ből 22 cég) nőtt az EBITDA-ja (kamat-és adófizetés, valamint amortizáció előtti működési eredmény) az előző évhez képest. Az átlag EBITDA fedezet 13% volt, ami 1% ponttal alacsonyabb az elmúlt évinél. A vizsgált cégek közül kiemelkedő profitabilitást tudott felmutatni a Budapesti Szabadkikötő, mely cég vízi, kikötői és logisztikai szolgáltatások nyújtásával foglalkozik, a Révész Holding, a vegyi anyagok és különböző ömlesztett termékek specialistája és a Trans Hungária, aki a közúti fuvarozásra és a raktárlogisztikára fókuszál elsősorban.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hu-HU" sz="1000" dirty="0">
              <a:solidFill>
                <a:srgbClr val="5F5F5F"/>
              </a:solidFill>
            </a:endParaRPr>
          </a:p>
        </p:txBody>
      </p:sp>
      <p:sp>
        <p:nvSpPr>
          <p:cNvPr id="20" name="Élőláb helye 7">
            <a:extLst>
              <a:ext uri="{FF2B5EF4-FFF2-40B4-BE49-F238E27FC236}">
                <a16:creationId xmlns:a16="http://schemas.microsoft.com/office/drawing/2014/main" id="{9C26652D-41A8-4CDE-A0C9-6E62EE836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51802" y="6356352"/>
            <a:ext cx="1602398" cy="365125"/>
          </a:xfrm>
        </p:spPr>
        <p:txBody>
          <a:bodyPr/>
          <a:lstStyle/>
          <a:p>
            <a:r>
              <a:rPr lang="hu-HU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HEALCE.COM</a:t>
            </a:r>
          </a:p>
        </p:txBody>
      </p:sp>
      <p:sp>
        <p:nvSpPr>
          <p:cNvPr id="21" name="Dia számának helye 8">
            <a:extLst>
              <a:ext uri="{FF2B5EF4-FFF2-40B4-BE49-F238E27FC236}">
                <a16:creationId xmlns:a16="http://schemas.microsoft.com/office/drawing/2014/main" id="{83C0F90C-7D4B-45B3-AFD1-52760C693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</p:spPr>
        <p:txBody>
          <a:bodyPr/>
          <a:lstStyle/>
          <a:p>
            <a:fld id="{CEFDA432-32D4-4808-B357-CC5E73A96034}" type="slidenum">
              <a:rPr lang="hu-HU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7</a:t>
            </a:fld>
            <a:endParaRPr lang="hu-H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2" name="Egyenes összekötő 21">
            <a:extLst>
              <a:ext uri="{FF2B5EF4-FFF2-40B4-BE49-F238E27FC236}">
                <a16:creationId xmlns:a16="http://schemas.microsoft.com/office/drawing/2014/main" id="{891FEF5E-5ED9-4D0F-98B4-88511DCB80E7}"/>
              </a:ext>
            </a:extLst>
          </p:cNvPr>
          <p:cNvCxnSpPr>
            <a:cxnSpLocks/>
          </p:cNvCxnSpPr>
          <p:nvPr/>
        </p:nvCxnSpPr>
        <p:spPr>
          <a:xfrm>
            <a:off x="687388" y="6377703"/>
            <a:ext cx="853122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3" name="Tartalom helye 4" descr="A képen aláírás, rajz látható&#10;&#10;Automatikusan generált leírás">
            <a:extLst>
              <a:ext uri="{FF2B5EF4-FFF2-40B4-BE49-F238E27FC236}">
                <a16:creationId xmlns:a16="http://schemas.microsoft.com/office/drawing/2014/main" id="{3C6E581D-AD2A-4584-86C8-B244E09124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88" y="6430214"/>
            <a:ext cx="869446" cy="308235"/>
          </a:xfrm>
          <a:prstGeom prst="rect">
            <a:avLst/>
          </a:prstGeom>
        </p:spPr>
      </p:pic>
      <p:sp>
        <p:nvSpPr>
          <p:cNvPr id="10" name="Cím 1">
            <a:extLst>
              <a:ext uri="{FF2B5EF4-FFF2-40B4-BE49-F238E27FC236}">
                <a16:creationId xmlns:a16="http://schemas.microsoft.com/office/drawing/2014/main" id="{7F2F5977-9D7A-4CFA-8358-16F2E5AFD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863" y="846138"/>
            <a:ext cx="7561262" cy="350837"/>
          </a:xfrm>
        </p:spPr>
        <p:txBody>
          <a:bodyPr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200" i="1" dirty="0">
                <a:solidFill>
                  <a:srgbClr val="55AFAE"/>
                </a:solidFill>
                <a:ea typeface="+mn-ea"/>
                <a:cs typeface="+mn-cs"/>
              </a:rPr>
              <a:t>Bizonyos jelentős magyar szereplők teljesítményének vizsgálata</a:t>
            </a:r>
          </a:p>
        </p:txBody>
      </p:sp>
    </p:spTree>
    <p:extLst>
      <p:ext uri="{BB962C8B-B14F-4D97-AF65-F5344CB8AC3E}">
        <p14:creationId xmlns:p14="http://schemas.microsoft.com/office/powerpoint/2010/main" val="1694693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Ellipszis 41">
            <a:extLst>
              <a:ext uri="{FF2B5EF4-FFF2-40B4-BE49-F238E27FC236}">
                <a16:creationId xmlns:a16="http://schemas.microsoft.com/office/drawing/2014/main" id="{F102CB44-9184-4073-9629-DCAA395329EF}"/>
              </a:ext>
            </a:extLst>
          </p:cNvPr>
          <p:cNvSpPr/>
          <p:nvPr/>
        </p:nvSpPr>
        <p:spPr>
          <a:xfrm>
            <a:off x="8418009" y="-489446"/>
            <a:ext cx="2620970" cy="2620970"/>
          </a:xfrm>
          <a:prstGeom prst="ellipse">
            <a:avLst/>
          </a:prstGeom>
          <a:solidFill>
            <a:srgbClr val="55AFAE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246" dirty="0"/>
          </a:p>
        </p:txBody>
      </p:sp>
      <p:sp>
        <p:nvSpPr>
          <p:cNvPr id="32" name="Ellipszis 31">
            <a:extLst>
              <a:ext uri="{FF2B5EF4-FFF2-40B4-BE49-F238E27FC236}">
                <a16:creationId xmlns:a16="http://schemas.microsoft.com/office/drawing/2014/main" id="{50A36CA0-5E70-4274-A268-9E3FEC814541}"/>
              </a:ext>
            </a:extLst>
          </p:cNvPr>
          <p:cNvSpPr/>
          <p:nvPr/>
        </p:nvSpPr>
        <p:spPr>
          <a:xfrm>
            <a:off x="7567748" y="-1310485"/>
            <a:ext cx="2620970" cy="2620970"/>
          </a:xfrm>
          <a:prstGeom prst="ellipse">
            <a:avLst/>
          </a:prstGeom>
          <a:solidFill>
            <a:srgbClr val="55AFAE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246" dirty="0"/>
          </a:p>
        </p:txBody>
      </p:sp>
      <p:sp>
        <p:nvSpPr>
          <p:cNvPr id="20" name="Élőláb helye 7">
            <a:extLst>
              <a:ext uri="{FF2B5EF4-FFF2-40B4-BE49-F238E27FC236}">
                <a16:creationId xmlns:a16="http://schemas.microsoft.com/office/drawing/2014/main" id="{9C26652D-41A8-4CDE-A0C9-6E62EE836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51802" y="6356352"/>
            <a:ext cx="1602398" cy="365125"/>
          </a:xfrm>
        </p:spPr>
        <p:txBody>
          <a:bodyPr/>
          <a:lstStyle/>
          <a:p>
            <a:r>
              <a:rPr lang="hu-HU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HEALCE.COM</a:t>
            </a:r>
          </a:p>
        </p:txBody>
      </p:sp>
      <p:sp>
        <p:nvSpPr>
          <p:cNvPr id="21" name="Dia számának helye 8">
            <a:extLst>
              <a:ext uri="{FF2B5EF4-FFF2-40B4-BE49-F238E27FC236}">
                <a16:creationId xmlns:a16="http://schemas.microsoft.com/office/drawing/2014/main" id="{83C0F90C-7D4B-45B3-AFD1-52760C693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</p:spPr>
        <p:txBody>
          <a:bodyPr/>
          <a:lstStyle/>
          <a:p>
            <a:fld id="{CEFDA432-32D4-4808-B357-CC5E73A96034}" type="slidenum">
              <a:rPr lang="hu-HU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8</a:t>
            </a:fld>
            <a:endParaRPr lang="hu-H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2" name="Egyenes összekötő 21">
            <a:extLst>
              <a:ext uri="{FF2B5EF4-FFF2-40B4-BE49-F238E27FC236}">
                <a16:creationId xmlns:a16="http://schemas.microsoft.com/office/drawing/2014/main" id="{891FEF5E-5ED9-4D0F-98B4-88511DCB80E7}"/>
              </a:ext>
            </a:extLst>
          </p:cNvPr>
          <p:cNvCxnSpPr>
            <a:cxnSpLocks/>
          </p:cNvCxnSpPr>
          <p:nvPr/>
        </p:nvCxnSpPr>
        <p:spPr>
          <a:xfrm>
            <a:off x="687388" y="6377703"/>
            <a:ext cx="853122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églalap 7">
            <a:extLst>
              <a:ext uri="{FF2B5EF4-FFF2-40B4-BE49-F238E27FC236}">
                <a16:creationId xmlns:a16="http://schemas.microsoft.com/office/drawing/2014/main" id="{37A51701-4656-48CF-8B7B-ECEF95A29631}"/>
              </a:ext>
            </a:extLst>
          </p:cNvPr>
          <p:cNvSpPr/>
          <p:nvPr/>
        </p:nvSpPr>
        <p:spPr>
          <a:xfrm>
            <a:off x="0" y="480296"/>
            <a:ext cx="9237663" cy="6377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C32DAA64-F6A4-478F-9947-6B4AA4B94ACC}"/>
              </a:ext>
            </a:extLst>
          </p:cNvPr>
          <p:cNvSpPr txBox="1"/>
          <p:nvPr/>
        </p:nvSpPr>
        <p:spPr>
          <a:xfrm>
            <a:off x="681037" y="6231137"/>
            <a:ext cx="85566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800" b="0" i="1" u="none" strike="noStrike" kern="0" cap="none" spc="0" normalizeH="0" baseline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</a:rPr>
              <a:t>*Trans-Sped </a:t>
            </a:r>
            <a:r>
              <a:rPr lang="hu-HU" sz="800" i="1" kern="0" dirty="0">
                <a:solidFill>
                  <a:srgbClr val="5F5F5F"/>
                </a:solidFill>
              </a:rPr>
              <a:t>csoport</a:t>
            </a:r>
            <a:r>
              <a:rPr kumimoji="0" lang="hu-HU" sz="800" b="0" i="1" u="none" strike="noStrike" kern="0" cap="none" spc="0" normalizeH="0" baseline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</a:rPr>
              <a:t>: Trans-Sped Kft. és Trans-Sped Container Kft., 2020-tól konszolidált beszámoló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800" b="0" i="1" u="none" strike="noStrike" kern="0" cap="none" spc="0" normalizeH="0" baseline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</a:rPr>
              <a:t>**MASPED 2020 és 2021-es számai az </a:t>
            </a:r>
            <a:r>
              <a:rPr kumimoji="0" lang="hu-HU" sz="800" b="0" i="1" u="none" strike="noStrike" kern="0" cap="none" spc="0" normalizeH="0" baseline="0" dirty="0" err="1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</a:rPr>
              <a:t>Agro</a:t>
            </a:r>
            <a:r>
              <a:rPr kumimoji="0" lang="hu-HU" sz="800" b="0" i="1" u="none" strike="noStrike" kern="0" cap="none" spc="0" normalizeH="0" baseline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</a:rPr>
              <a:t>-Vagon, </a:t>
            </a:r>
            <a:r>
              <a:rPr kumimoji="0" lang="hu-HU" sz="800" b="0" i="1" u="none" strike="noStrike" kern="0" cap="none" spc="0" normalizeH="0" baseline="0" dirty="0" err="1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</a:rPr>
              <a:t>Eurosped</a:t>
            </a:r>
            <a:r>
              <a:rPr kumimoji="0" lang="hu-HU" sz="800" b="0" i="1" u="none" strike="noStrike" kern="0" cap="none" spc="0" normalizeH="0" baseline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</a:rPr>
              <a:t>, Masped Logisztika, Masped Vagon, Masped Annagora, Annagora Market, </a:t>
            </a:r>
            <a:r>
              <a:rPr kumimoji="0" lang="hu-HU" sz="800" b="0" i="1" u="none" strike="noStrike" kern="0" cap="none" spc="0" normalizeH="0" baseline="0" dirty="0" err="1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</a:rPr>
              <a:t>LogMASter</a:t>
            </a:r>
            <a:r>
              <a:rPr kumimoji="0" lang="hu-HU" sz="800" b="0" i="1" u="none" strike="noStrike" kern="0" cap="none" spc="0" normalizeH="0" baseline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</a:rPr>
              <a:t> és </a:t>
            </a:r>
            <a:r>
              <a:rPr kumimoji="0" lang="hu-HU" sz="800" b="0" i="1" u="none" strike="noStrike" kern="0" cap="none" spc="0" normalizeH="0" baseline="0" dirty="0" err="1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</a:rPr>
              <a:t>GlobalLog</a:t>
            </a:r>
            <a:r>
              <a:rPr kumimoji="0" lang="hu-HU" sz="800" b="0" i="1" u="none" strike="noStrike" kern="0" cap="none" spc="0" normalizeH="0" baseline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</a:rPr>
              <a:t> kombinált pénzügyi adatait tartalmazza</a:t>
            </a:r>
            <a:endParaRPr kumimoji="0" lang="hu-HU" sz="800" b="0" i="1" u="none" strike="noStrike" kern="0" cap="none" spc="0" normalizeH="0" baseline="0" dirty="0">
              <a:ln>
                <a:noFill/>
              </a:ln>
              <a:solidFill>
                <a:srgbClr val="5F5F5F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800" b="0" i="1" u="none" strike="noStrike" kern="0" cap="none" spc="0" normalizeH="0" baseline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</a:rPr>
              <a:t>***Petrolsped csoport: 2020-ban Petrolsped Kft., </a:t>
            </a:r>
            <a:r>
              <a:rPr kumimoji="0" lang="hu-HU" sz="800" b="0" i="1" u="none" strike="noStrike" kern="0" cap="none" spc="0" normalizeH="0" baseline="0" dirty="0" err="1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</a:rPr>
              <a:t>Pultrans</a:t>
            </a:r>
            <a:r>
              <a:rPr kumimoji="0" lang="hu-HU" sz="800" b="0" i="1" u="none" strike="noStrike" kern="0" cap="none" spc="0" normalizeH="0" baseline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</a:rPr>
              <a:t> Kft</a:t>
            </a:r>
            <a:r>
              <a:rPr lang="hu-HU" sz="800" i="1" kern="0" dirty="0">
                <a:solidFill>
                  <a:srgbClr val="5F5F5F"/>
                </a:solidFill>
              </a:rPr>
              <a:t>. és </a:t>
            </a:r>
            <a:r>
              <a:rPr kumimoji="0" lang="hu-HU" sz="800" b="0" i="1" u="none" strike="noStrike" kern="0" cap="none" spc="0" normalizeH="0" baseline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</a:rPr>
              <a:t>MMV Magyar Magánvasút Zrt. eredményének összege (külföldi leányvállalatok nélkül); 2021-ben az MMV Magyar Magánvasút Zrt. többségi részesedésének értékesítése miatt kikerült a csoportból.</a:t>
            </a:r>
          </a:p>
        </p:txBody>
      </p:sp>
      <p:graphicFrame>
        <p:nvGraphicFramePr>
          <p:cNvPr id="5" name="Táblázat 4">
            <a:extLst>
              <a:ext uri="{FF2B5EF4-FFF2-40B4-BE49-F238E27FC236}">
                <a16:creationId xmlns:a16="http://schemas.microsoft.com/office/drawing/2014/main" id="{1EBF20D2-798D-45DE-8663-F0F5566F95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4276095"/>
              </p:ext>
            </p:extLst>
          </p:nvPr>
        </p:nvGraphicFramePr>
        <p:xfrm>
          <a:off x="687388" y="488686"/>
          <a:ext cx="8550275" cy="5717597"/>
        </p:xfrm>
        <a:graphic>
          <a:graphicData uri="http://schemas.openxmlformats.org/drawingml/2006/table">
            <a:tbl>
              <a:tblPr/>
              <a:tblGrid>
                <a:gridCol w="2569755">
                  <a:extLst>
                    <a:ext uri="{9D8B030D-6E8A-4147-A177-3AD203B41FA5}">
                      <a16:colId xmlns:a16="http://schemas.microsoft.com/office/drawing/2014/main" val="3821434232"/>
                    </a:ext>
                  </a:extLst>
                </a:gridCol>
                <a:gridCol w="598052">
                  <a:extLst>
                    <a:ext uri="{9D8B030D-6E8A-4147-A177-3AD203B41FA5}">
                      <a16:colId xmlns:a16="http://schemas.microsoft.com/office/drawing/2014/main" val="2402633219"/>
                    </a:ext>
                  </a:extLst>
                </a:gridCol>
                <a:gridCol w="598052">
                  <a:extLst>
                    <a:ext uri="{9D8B030D-6E8A-4147-A177-3AD203B41FA5}">
                      <a16:colId xmlns:a16="http://schemas.microsoft.com/office/drawing/2014/main" val="201334940"/>
                    </a:ext>
                  </a:extLst>
                </a:gridCol>
                <a:gridCol w="598052">
                  <a:extLst>
                    <a:ext uri="{9D8B030D-6E8A-4147-A177-3AD203B41FA5}">
                      <a16:colId xmlns:a16="http://schemas.microsoft.com/office/drawing/2014/main" val="864630215"/>
                    </a:ext>
                  </a:extLst>
                </a:gridCol>
                <a:gridCol w="598052">
                  <a:extLst>
                    <a:ext uri="{9D8B030D-6E8A-4147-A177-3AD203B41FA5}">
                      <a16:colId xmlns:a16="http://schemas.microsoft.com/office/drawing/2014/main" val="3037393675"/>
                    </a:ext>
                  </a:extLst>
                </a:gridCol>
                <a:gridCol w="598052">
                  <a:extLst>
                    <a:ext uri="{9D8B030D-6E8A-4147-A177-3AD203B41FA5}">
                      <a16:colId xmlns:a16="http://schemas.microsoft.com/office/drawing/2014/main" val="656046401"/>
                    </a:ext>
                  </a:extLst>
                </a:gridCol>
                <a:gridCol w="598052">
                  <a:extLst>
                    <a:ext uri="{9D8B030D-6E8A-4147-A177-3AD203B41FA5}">
                      <a16:colId xmlns:a16="http://schemas.microsoft.com/office/drawing/2014/main" val="3981262968"/>
                    </a:ext>
                  </a:extLst>
                </a:gridCol>
                <a:gridCol w="598052">
                  <a:extLst>
                    <a:ext uri="{9D8B030D-6E8A-4147-A177-3AD203B41FA5}">
                      <a16:colId xmlns:a16="http://schemas.microsoft.com/office/drawing/2014/main" val="3040111142"/>
                    </a:ext>
                  </a:extLst>
                </a:gridCol>
                <a:gridCol w="598052">
                  <a:extLst>
                    <a:ext uri="{9D8B030D-6E8A-4147-A177-3AD203B41FA5}">
                      <a16:colId xmlns:a16="http://schemas.microsoft.com/office/drawing/2014/main" val="937754384"/>
                    </a:ext>
                  </a:extLst>
                </a:gridCol>
                <a:gridCol w="598052">
                  <a:extLst>
                    <a:ext uri="{9D8B030D-6E8A-4147-A177-3AD203B41FA5}">
                      <a16:colId xmlns:a16="http://schemas.microsoft.com/office/drawing/2014/main" val="291913310"/>
                    </a:ext>
                  </a:extLst>
                </a:gridCol>
                <a:gridCol w="598052">
                  <a:extLst>
                    <a:ext uri="{9D8B030D-6E8A-4147-A177-3AD203B41FA5}">
                      <a16:colId xmlns:a16="http://schemas.microsoft.com/office/drawing/2014/main" val="1506871970"/>
                    </a:ext>
                  </a:extLst>
                </a:gridCol>
              </a:tblGrid>
              <a:tr h="19137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u-HU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Vállalat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737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u-H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Árbevétel (mrd Ft)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773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u-H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Árbevétel növekedés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773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u-H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EBITDA (mrd Ft)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773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u-H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EBITDA fedezet (%)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773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u-H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EBITDA növekedés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773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711583"/>
                  </a:ext>
                </a:extLst>
              </a:tr>
              <a:tr h="125596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73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73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'18-'21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73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'20-'21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73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73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73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73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73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'18-'21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73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'20-'21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73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1645016"/>
                  </a:ext>
                </a:extLst>
              </a:tr>
              <a:tr h="125596">
                <a:tc>
                  <a:txBody>
                    <a:bodyPr/>
                    <a:lstStyle/>
                    <a:p>
                      <a:pPr algn="l" fontAlgn="ctr"/>
                      <a:r>
                        <a:rPr lang="hu-HU" sz="800" b="0" i="0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Waberer's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0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199.9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0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211.8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-3.2%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5.9%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0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19.4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0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26.6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9.7%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12.6%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6.1%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37.0%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1944163"/>
                  </a:ext>
                </a:extLst>
              </a:tr>
              <a:tr h="125596">
                <a:tc>
                  <a:txBody>
                    <a:bodyPr/>
                    <a:lstStyle/>
                    <a:p>
                      <a:pPr algn="l" fontAlgn="ctr"/>
                      <a:r>
                        <a:rPr lang="hu-HU" sz="800" b="0" i="0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Révész Logisztikai Holding Zrt.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0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26.8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0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26.9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1.4%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0.3%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0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7.0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0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7.0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26.2%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26.0%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12.1%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-0.2%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0003500"/>
                  </a:ext>
                </a:extLst>
              </a:tr>
              <a:tr h="125596">
                <a:tc>
                  <a:txBody>
                    <a:bodyPr/>
                    <a:lstStyle/>
                    <a:p>
                      <a:pPr algn="l" fontAlgn="ctr"/>
                      <a:r>
                        <a:rPr lang="hu-HU" sz="800" b="0" i="0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Trans-Sped*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0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21.2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0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25.1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6.7%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18.5%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0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2.0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0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2.0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9.4%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7.9%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17.1%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0.4%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2532668"/>
                  </a:ext>
                </a:extLst>
              </a:tr>
              <a:tr h="125596">
                <a:tc>
                  <a:txBody>
                    <a:bodyPr/>
                    <a:lstStyle/>
                    <a:p>
                      <a:pPr algn="l" fontAlgn="ctr"/>
                      <a:r>
                        <a:rPr lang="hu-HU" sz="800" b="0" i="0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Raaberlog Kft.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0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15.2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0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21.4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17.5%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40.8%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0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1.1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0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1.4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7.1%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6.3%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50.1%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24.8%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805919"/>
                  </a:ext>
                </a:extLst>
              </a:tr>
              <a:tr h="125596">
                <a:tc>
                  <a:txBody>
                    <a:bodyPr/>
                    <a:lstStyle/>
                    <a:p>
                      <a:pPr algn="l" fontAlgn="ctr"/>
                      <a:r>
                        <a:rPr lang="hu-HU" sz="800" b="0" i="0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Horváth Rudolf Intertransport Kft.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0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16.0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0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18.5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13.7%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15.6%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0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3.7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0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3.6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23.4%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19.5%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9.6%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-3.6%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4128553"/>
                  </a:ext>
                </a:extLst>
              </a:tr>
              <a:tr h="125596">
                <a:tc>
                  <a:txBody>
                    <a:bodyPr/>
                    <a:lstStyle/>
                    <a:p>
                      <a:pPr algn="l" fontAlgn="ctr"/>
                      <a:r>
                        <a:rPr lang="hu-HU" sz="800" b="0" i="0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MASPED Zrt**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0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14.2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0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16.6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5.7%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17.0%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0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2.9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0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20.2%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5.9%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-16.3%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-66.1%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6233885"/>
                  </a:ext>
                </a:extLst>
              </a:tr>
              <a:tr h="125596">
                <a:tc>
                  <a:txBody>
                    <a:bodyPr/>
                    <a:lstStyle/>
                    <a:p>
                      <a:pPr algn="l" fontAlgn="ctr"/>
                      <a:r>
                        <a:rPr lang="hu-HU" sz="800" b="0" i="0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BHS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0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11.3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0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15.1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31.3%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33.7%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0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2.4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0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2.2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21.6%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14.5%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9.5%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-10.4%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1234793"/>
                  </a:ext>
                </a:extLst>
              </a:tr>
              <a:tr h="125596">
                <a:tc>
                  <a:txBody>
                    <a:bodyPr/>
                    <a:lstStyle/>
                    <a:p>
                      <a:pPr algn="l" fontAlgn="ctr"/>
                      <a:r>
                        <a:rPr lang="hu-HU" sz="800" b="0" i="0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AIRMAX Cargo Budapest Zrt.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0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8.2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0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11.7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24.1%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42.8%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0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0.9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0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1.1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10.8%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9.6%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24.9%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27.6%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3562391"/>
                  </a:ext>
                </a:extLst>
              </a:tr>
              <a:tr h="125596">
                <a:tc>
                  <a:txBody>
                    <a:bodyPr/>
                    <a:lstStyle/>
                    <a:p>
                      <a:pPr algn="l" fontAlgn="ctr"/>
                      <a:r>
                        <a:rPr lang="hu-HU" sz="800" b="0" i="0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Train Hungary Magánvasút Kft.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0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8.8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0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10.6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8.3%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19.9%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0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0.1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0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-0.1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1.6%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-1.4%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-163.5%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-205.7%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0393261"/>
                  </a:ext>
                </a:extLst>
              </a:tr>
              <a:tr h="125596">
                <a:tc>
                  <a:txBody>
                    <a:bodyPr/>
                    <a:lstStyle/>
                    <a:p>
                      <a:pPr algn="l" fontAlgn="ctr"/>
                      <a:r>
                        <a:rPr lang="hu-HU" sz="800" b="0" i="0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BI-KA logisztika kft.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0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7.2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0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9.9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12.3%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36.8%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0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0.6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0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0.7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8.0%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7.1%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33.7%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22.6%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9828806"/>
                  </a:ext>
                </a:extLst>
              </a:tr>
              <a:tr h="125596">
                <a:tc>
                  <a:txBody>
                    <a:bodyPr/>
                    <a:lstStyle/>
                    <a:p>
                      <a:pPr algn="l" fontAlgn="ctr"/>
                      <a:r>
                        <a:rPr lang="hu-HU" sz="800" b="0" i="0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SUPERNOVA INTERTRANS Kft.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0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8.2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0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9.7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9.1%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19.1%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0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-0.1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0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0.2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-0.8%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2.1%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88.8%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n.a.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8089868"/>
                  </a:ext>
                </a:extLst>
              </a:tr>
              <a:tr h="125596">
                <a:tc>
                  <a:txBody>
                    <a:bodyPr/>
                    <a:lstStyle/>
                    <a:p>
                      <a:pPr algn="l" fontAlgn="ctr"/>
                      <a:r>
                        <a:rPr lang="hu-HU" sz="800" b="0" i="0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Petrolsped Csoport***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0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14.9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0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9.4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-25.4%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-36.6%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0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0.9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0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0.9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5.9%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9.6%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-14.8%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2.4%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7466639"/>
                  </a:ext>
                </a:extLst>
              </a:tr>
              <a:tr h="125596">
                <a:tc>
                  <a:txBody>
                    <a:bodyPr/>
                    <a:lstStyle/>
                    <a:p>
                      <a:pPr algn="l" fontAlgn="ctr"/>
                      <a:r>
                        <a:rPr lang="hu-HU" sz="800" b="0" i="0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Transintertop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0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8.6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0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8.3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1.4%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-3.6%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0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1.6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0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0.9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18.3%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11.3%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-5.5%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-40.7%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3947456"/>
                  </a:ext>
                </a:extLst>
              </a:tr>
              <a:tr h="125596">
                <a:tc>
                  <a:txBody>
                    <a:bodyPr/>
                    <a:lstStyle/>
                    <a:p>
                      <a:pPr algn="l" fontAlgn="ctr"/>
                      <a:r>
                        <a:rPr lang="hu-HU" sz="800" b="0" i="0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QUALITRANS-CARGO Kft.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0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7.4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0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8.3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1.4%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11.7%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0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1.8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0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1.6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24.1%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18.8%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0.7%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-13.1%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4645988"/>
                  </a:ext>
                </a:extLst>
              </a:tr>
              <a:tr h="125596">
                <a:tc>
                  <a:txBody>
                    <a:bodyPr/>
                    <a:lstStyle/>
                    <a:p>
                      <a:pPr algn="l" fontAlgn="ctr"/>
                      <a:r>
                        <a:rPr lang="hu-HU" sz="800" b="0" i="0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FOXrail Zrt.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0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5.3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0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6.9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34.5%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29.4%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0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0.7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0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0.8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13.2%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10.9%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56.0%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6.5%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4664060"/>
                  </a:ext>
                </a:extLst>
              </a:tr>
              <a:tr h="125596">
                <a:tc>
                  <a:txBody>
                    <a:bodyPr/>
                    <a:lstStyle/>
                    <a:p>
                      <a:pPr algn="l" fontAlgn="ctr"/>
                      <a:r>
                        <a:rPr lang="hu-HU" sz="800" b="0" i="0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KA-PE Transz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0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6.4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0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6.7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9.9%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5.6%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0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1.6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0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1.4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25.1%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20.4%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17.7%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-13.9%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289056"/>
                  </a:ext>
                </a:extLst>
              </a:tr>
              <a:tr h="125596">
                <a:tc>
                  <a:txBody>
                    <a:bodyPr/>
                    <a:lstStyle/>
                    <a:p>
                      <a:pPr algn="l" fontAlgn="ctr"/>
                      <a:r>
                        <a:rPr lang="hu-HU" sz="800" b="0" i="0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FERRO-SPED 2000 Kft.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0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5.6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0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6.6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14.0%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18.3%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0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0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17.2%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15.1%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9.2%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3.5%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2653957"/>
                  </a:ext>
                </a:extLst>
              </a:tr>
              <a:tr h="125596">
                <a:tc>
                  <a:txBody>
                    <a:bodyPr/>
                    <a:lstStyle/>
                    <a:p>
                      <a:pPr algn="l" fontAlgn="ctr"/>
                      <a:r>
                        <a:rPr lang="hu-HU" sz="800" b="0" i="0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Bogos-Trans Kft.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0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6.0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0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6.4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21.1%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5.9%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0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0.8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0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0.6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12.5%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9.5%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21.1%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-19.2%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8019567"/>
                  </a:ext>
                </a:extLst>
              </a:tr>
              <a:tr h="125596">
                <a:tc>
                  <a:txBody>
                    <a:bodyPr/>
                    <a:lstStyle/>
                    <a:p>
                      <a:pPr algn="l" fontAlgn="ctr"/>
                      <a:r>
                        <a:rPr lang="hu-HU" sz="800" b="0" i="0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CER Hungary Zrt.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0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7.5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0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6.3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7.6%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-16.6%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0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0.3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0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0.2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3.6%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3.8%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-7.6%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-12.0%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7753101"/>
                  </a:ext>
                </a:extLst>
              </a:tr>
              <a:tr h="125596">
                <a:tc>
                  <a:txBody>
                    <a:bodyPr/>
                    <a:lstStyle/>
                    <a:p>
                      <a:pPr algn="l" fontAlgn="ctr"/>
                      <a:r>
                        <a:rPr lang="hu-HU" sz="800" b="0" i="0" u="none" strike="noStrike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EUROGATE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0" u="none" strike="noStrike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5.5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0" u="none" strike="noStrike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6.2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14.9%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13.4%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0" u="none" strike="noStrike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0.1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0" u="none" strike="noStrike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0.1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2.6%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1.2%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26.2%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-46.3%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1346699"/>
                  </a:ext>
                </a:extLst>
              </a:tr>
              <a:tr h="125596">
                <a:tc>
                  <a:txBody>
                    <a:bodyPr/>
                    <a:lstStyle/>
                    <a:p>
                      <a:pPr algn="l" fontAlgn="ctr"/>
                      <a:r>
                        <a:rPr lang="hu-HU" sz="800" b="0" i="0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Lapidibus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0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7.2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0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6.1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2.7%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-15.3%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0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0.4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0" u="none" strike="noStrike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0.4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6.2%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6.2%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9.0%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-14.5%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504467"/>
                  </a:ext>
                </a:extLst>
              </a:tr>
              <a:tr h="125596">
                <a:tc>
                  <a:txBody>
                    <a:bodyPr/>
                    <a:lstStyle/>
                    <a:p>
                      <a:pPr algn="l" fontAlgn="ctr"/>
                      <a:r>
                        <a:rPr lang="hu-HU" sz="800" b="0" i="0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J&amp;S Speed Kft.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0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5.2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0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6.0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11.0%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15.8%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0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0.8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0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0.8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15.5%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13.9%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8.0%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3.8%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4508601"/>
                  </a:ext>
                </a:extLst>
              </a:tr>
              <a:tr h="125596">
                <a:tc>
                  <a:txBody>
                    <a:bodyPr/>
                    <a:lstStyle/>
                    <a:p>
                      <a:pPr algn="l" fontAlgn="ctr"/>
                      <a:r>
                        <a:rPr lang="hu-HU" sz="800" b="0" i="0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Transemex Kft.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0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4.6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0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5.8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3.5%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24.1%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0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1.1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0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1.2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24.2%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21.5%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6.3%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10.5%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4821114"/>
                  </a:ext>
                </a:extLst>
              </a:tr>
              <a:tr h="125596">
                <a:tc>
                  <a:txBody>
                    <a:bodyPr/>
                    <a:lstStyle/>
                    <a:p>
                      <a:pPr algn="l" fontAlgn="ctr"/>
                      <a:r>
                        <a:rPr lang="hu-HU" sz="800" b="0" i="0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KARZOL-TRANS Kft.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0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5.0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0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5.5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9.4%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11.1%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0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0.3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0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0.4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5.1%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8.1%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18.0%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76.7%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4803992"/>
                  </a:ext>
                </a:extLst>
              </a:tr>
              <a:tr h="125596">
                <a:tc>
                  <a:txBody>
                    <a:bodyPr/>
                    <a:lstStyle/>
                    <a:p>
                      <a:pPr algn="l" fontAlgn="ctr"/>
                      <a:r>
                        <a:rPr lang="hu-HU" sz="800" b="0" i="0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BAKI-TRANS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0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5.1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0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5.5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10.0%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7.8%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0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0.5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0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0.5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10.4%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9.3%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13.4%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-3.7%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5618140"/>
                  </a:ext>
                </a:extLst>
              </a:tr>
              <a:tr h="125596">
                <a:tc>
                  <a:txBody>
                    <a:bodyPr/>
                    <a:lstStyle/>
                    <a:p>
                      <a:pPr algn="l" fontAlgn="ctr"/>
                      <a:r>
                        <a:rPr lang="hu-HU" sz="800" b="0" i="0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GÁSZLER Kft.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0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4.7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0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5.3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6.4%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12.7%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0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0.7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0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0.7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14.8%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12.2%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8.3%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-7.0%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1422802"/>
                  </a:ext>
                </a:extLst>
              </a:tr>
              <a:tr h="125596">
                <a:tc>
                  <a:txBody>
                    <a:bodyPr/>
                    <a:lstStyle/>
                    <a:p>
                      <a:pPr algn="l" fontAlgn="ctr"/>
                      <a:r>
                        <a:rPr lang="hu-HU" sz="800" b="0" i="0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Agrotrain Kft.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0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4.9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0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5.3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6.5%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7.9%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0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0.3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0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0.2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5.3%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3.8%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5.0%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-23.1%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8367197"/>
                  </a:ext>
                </a:extLst>
              </a:tr>
              <a:tr h="125596">
                <a:tc>
                  <a:txBody>
                    <a:bodyPr/>
                    <a:lstStyle/>
                    <a:p>
                      <a:pPr algn="l" fontAlgn="ctr"/>
                      <a:r>
                        <a:rPr lang="hu-HU" sz="800" b="0" i="0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Gelbmann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0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5.0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0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5.0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0.6%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1.7%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0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1.1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0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1.2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21.9%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24.4%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20.0%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13.6%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2009329"/>
                  </a:ext>
                </a:extLst>
              </a:tr>
              <a:tr h="125596">
                <a:tc>
                  <a:txBody>
                    <a:bodyPr/>
                    <a:lstStyle/>
                    <a:p>
                      <a:pPr algn="l" fontAlgn="ctr"/>
                      <a:r>
                        <a:rPr lang="hu-HU" sz="800" b="0" i="0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BOTLIK-TRANS Kft.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0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4.0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0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5.0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8.8%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24.2%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0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0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0.9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24.8%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18.7%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2.2%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-6.0%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1971148"/>
                  </a:ext>
                </a:extLst>
              </a:tr>
              <a:tr h="125596">
                <a:tc>
                  <a:txBody>
                    <a:bodyPr/>
                    <a:lstStyle/>
                    <a:p>
                      <a:pPr algn="l" fontAlgn="ctr"/>
                      <a:r>
                        <a:rPr lang="hu-HU" sz="800" b="0" i="0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West-Bridge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0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4.1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0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4.8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3.3%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17.6%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0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0.6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0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0.8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15.4%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15.9%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17.6%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21.0%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2185494"/>
                  </a:ext>
                </a:extLst>
              </a:tr>
              <a:tr h="125596">
                <a:tc>
                  <a:txBody>
                    <a:bodyPr/>
                    <a:lstStyle/>
                    <a:p>
                      <a:pPr algn="l" fontAlgn="ctr"/>
                      <a:r>
                        <a:rPr lang="hu-HU" sz="800" b="0" i="0" u="none" strike="noStrike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HAPP Kft.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0" u="none" strike="noStrike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3.2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0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4.8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18.8%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50.4%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0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0.5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0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0.6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15.8%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12.6%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28.8%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20.4%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127321"/>
                  </a:ext>
                </a:extLst>
              </a:tr>
              <a:tr h="125596">
                <a:tc>
                  <a:txBody>
                    <a:bodyPr/>
                    <a:lstStyle/>
                    <a:p>
                      <a:pPr algn="l" fontAlgn="ctr"/>
                      <a:r>
                        <a:rPr lang="hu-HU" sz="800" b="0" i="0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G. E. B. E. Kft.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0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3.9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0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4.7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22.1%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22.0%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0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0.7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0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0.7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17.4%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15.8%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34.1%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10.7%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8236554"/>
                  </a:ext>
                </a:extLst>
              </a:tr>
              <a:tr h="125596">
                <a:tc>
                  <a:txBody>
                    <a:bodyPr/>
                    <a:lstStyle/>
                    <a:p>
                      <a:pPr algn="l" fontAlgn="ctr"/>
                      <a:r>
                        <a:rPr lang="hu-HU" sz="800" b="0" i="0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Kelet-Trans 2000 Kft.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0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18.6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0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4.6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-1.6%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-75.4%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0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0.8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0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0.6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4.3%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13.2%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-3.8%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-23.4%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8169593"/>
                  </a:ext>
                </a:extLst>
              </a:tr>
              <a:tr h="125596">
                <a:tc>
                  <a:txBody>
                    <a:bodyPr/>
                    <a:lstStyle/>
                    <a:p>
                      <a:pPr algn="l" fontAlgn="ctr"/>
                      <a:r>
                        <a:rPr lang="hu-HU" sz="800" b="0" i="0" u="none" strike="noStrike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SPRINTER Futárszolgálat Kft.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0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4.3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0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4.3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9.9%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-0.5%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0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0.4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0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0.3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8.6%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7.9%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35.5%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-8.9%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3552032"/>
                  </a:ext>
                </a:extLst>
              </a:tr>
              <a:tr h="125596">
                <a:tc>
                  <a:txBody>
                    <a:bodyPr/>
                    <a:lstStyle/>
                    <a:p>
                      <a:pPr algn="l" fontAlgn="ctr"/>
                      <a:r>
                        <a:rPr lang="hu-HU" sz="800" b="0" i="0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Budapesti Szabadkikötő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0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3.8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0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4.3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12.3%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11.7%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0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2.0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0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3.3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52.3%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78.1%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30.8%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66.9%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1356808"/>
                  </a:ext>
                </a:extLst>
              </a:tr>
              <a:tr h="125596">
                <a:tc>
                  <a:txBody>
                    <a:bodyPr/>
                    <a:lstStyle/>
                    <a:p>
                      <a:pPr algn="l" fontAlgn="ctr"/>
                      <a:r>
                        <a:rPr lang="hu-HU" sz="800" b="0" i="0" u="none" strike="noStrike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Trans Hungária Kft.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0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3.2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0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3.6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8.6%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12.3%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0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0.7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0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0.9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23.2%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24.6%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19.9%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19.5%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9258968"/>
                  </a:ext>
                </a:extLst>
              </a:tr>
              <a:tr h="125596">
                <a:tc>
                  <a:txBody>
                    <a:bodyPr/>
                    <a:lstStyle/>
                    <a:p>
                      <a:pPr algn="l" fontAlgn="ctr"/>
                      <a:r>
                        <a:rPr lang="hu-HU" sz="800" b="0" i="0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ADR Logistics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0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2.6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0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2.8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10.6%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6.8%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0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0.3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0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0.3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10.2%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10.5%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33.9%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10.9%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4849595"/>
                  </a:ext>
                </a:extLst>
              </a:tr>
              <a:tr h="125596">
                <a:tc>
                  <a:txBody>
                    <a:bodyPr/>
                    <a:lstStyle/>
                    <a:p>
                      <a:pPr algn="l" fontAlgn="ctr"/>
                      <a:r>
                        <a:rPr lang="hu-HU" sz="800" b="0" i="0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Kombi-Express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0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2.2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0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2.6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2.7%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17.1%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0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0.2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0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0.2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6.9%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9.4%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-12.1%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58.3%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23141"/>
                  </a:ext>
                </a:extLst>
              </a:tr>
              <a:tr h="125596">
                <a:tc>
                  <a:txBody>
                    <a:bodyPr/>
                    <a:lstStyle/>
                    <a:p>
                      <a:pPr algn="l" fontAlgn="ctr"/>
                      <a:r>
                        <a:rPr lang="hu-HU" sz="800" b="0" i="0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Foxpost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0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1.7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0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2.4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63.3%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39.5%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0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0.3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0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14.7%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-1.3%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-25.2%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-112.1%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315011"/>
                  </a:ext>
                </a:extLst>
              </a:tr>
              <a:tr h="125596">
                <a:tc>
                  <a:txBody>
                    <a:bodyPr/>
                    <a:lstStyle/>
                    <a:p>
                      <a:pPr algn="l" fontAlgn="ctr"/>
                      <a:r>
                        <a:rPr lang="hu-HU" sz="800" b="0" i="0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Magyar Vasúti Áruszállító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0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3.4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0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2.1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-6.8%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-38.3%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0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0.1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0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0.1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3.2%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6.4%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-29.3%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</a:rPr>
                        <a:t>23.3%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9816750"/>
                  </a:ext>
                </a:extLst>
              </a:tr>
              <a:tr h="125596">
                <a:tc>
                  <a:txBody>
                    <a:bodyPr/>
                    <a:lstStyle/>
                    <a:p>
                      <a:pPr algn="l" fontAlgn="ctr"/>
                      <a:r>
                        <a:rPr lang="hu-HU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Átlag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7737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7737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7737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7737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7737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7737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7737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7737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7737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7737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-4.4%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773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1890627"/>
                  </a:ext>
                </a:extLst>
              </a:tr>
              <a:tr h="125596">
                <a:tc>
                  <a:txBody>
                    <a:bodyPr/>
                    <a:lstStyle/>
                    <a:p>
                      <a:pPr algn="l" fontAlgn="ctr"/>
                      <a:r>
                        <a:rPr lang="hu-HU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Medián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7737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7737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7737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7737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7737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0.7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7737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0.8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7737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7737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7737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7737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1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0.4%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773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5190141"/>
                  </a:ext>
                </a:extLst>
              </a:tr>
              <a:tr h="125596">
                <a:tc>
                  <a:txBody>
                    <a:bodyPr/>
                    <a:lstStyle/>
                    <a:p>
                      <a:pPr algn="l" fontAlgn="ctr"/>
                      <a:r>
                        <a:rPr lang="hu-HU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Totál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737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500.7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737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532.7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737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737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737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61.4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737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67.4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737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737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737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737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8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73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70518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9718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6F3A39E6-BEDC-4042-ACA1-1D3134CB8F1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7866447"/>
              </p:ext>
            </p:extLst>
          </p:nvPr>
        </p:nvGraphicFramePr>
        <p:xfrm>
          <a:off x="230210" y="593561"/>
          <a:ext cx="9445579" cy="56708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2" name="Ellipszis 41">
            <a:extLst>
              <a:ext uri="{FF2B5EF4-FFF2-40B4-BE49-F238E27FC236}">
                <a16:creationId xmlns:a16="http://schemas.microsoft.com/office/drawing/2014/main" id="{F102CB44-9184-4073-9629-DCAA395329EF}"/>
              </a:ext>
            </a:extLst>
          </p:cNvPr>
          <p:cNvSpPr/>
          <p:nvPr/>
        </p:nvSpPr>
        <p:spPr>
          <a:xfrm>
            <a:off x="8418009" y="-489446"/>
            <a:ext cx="2620970" cy="2620970"/>
          </a:xfrm>
          <a:prstGeom prst="ellipse">
            <a:avLst/>
          </a:prstGeom>
          <a:solidFill>
            <a:srgbClr val="55AFAE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246" dirty="0"/>
          </a:p>
        </p:txBody>
      </p:sp>
      <p:sp>
        <p:nvSpPr>
          <p:cNvPr id="32" name="Ellipszis 31">
            <a:extLst>
              <a:ext uri="{FF2B5EF4-FFF2-40B4-BE49-F238E27FC236}">
                <a16:creationId xmlns:a16="http://schemas.microsoft.com/office/drawing/2014/main" id="{50A36CA0-5E70-4274-A268-9E3FEC814541}"/>
              </a:ext>
            </a:extLst>
          </p:cNvPr>
          <p:cNvSpPr/>
          <p:nvPr/>
        </p:nvSpPr>
        <p:spPr>
          <a:xfrm>
            <a:off x="7567748" y="-1310485"/>
            <a:ext cx="2620970" cy="2620970"/>
          </a:xfrm>
          <a:prstGeom prst="ellipse">
            <a:avLst/>
          </a:prstGeom>
          <a:solidFill>
            <a:srgbClr val="55AFAE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246" dirty="0"/>
          </a:p>
        </p:txBody>
      </p:sp>
      <p:sp>
        <p:nvSpPr>
          <p:cNvPr id="20" name="Élőláb helye 7">
            <a:extLst>
              <a:ext uri="{FF2B5EF4-FFF2-40B4-BE49-F238E27FC236}">
                <a16:creationId xmlns:a16="http://schemas.microsoft.com/office/drawing/2014/main" id="{9C26652D-41A8-4CDE-A0C9-6E62EE836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51802" y="6356352"/>
            <a:ext cx="1602398" cy="365125"/>
          </a:xfrm>
        </p:spPr>
        <p:txBody>
          <a:bodyPr/>
          <a:lstStyle/>
          <a:p>
            <a:r>
              <a:rPr lang="hu-HU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HEALCE.COM</a:t>
            </a:r>
          </a:p>
        </p:txBody>
      </p:sp>
      <p:sp>
        <p:nvSpPr>
          <p:cNvPr id="21" name="Dia számának helye 8">
            <a:extLst>
              <a:ext uri="{FF2B5EF4-FFF2-40B4-BE49-F238E27FC236}">
                <a16:creationId xmlns:a16="http://schemas.microsoft.com/office/drawing/2014/main" id="{83C0F90C-7D4B-45B3-AFD1-52760C693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</p:spPr>
        <p:txBody>
          <a:bodyPr/>
          <a:lstStyle/>
          <a:p>
            <a:fld id="{CEFDA432-32D4-4808-B357-CC5E73A96034}" type="slidenum">
              <a:rPr lang="hu-HU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9</a:t>
            </a:fld>
            <a:endParaRPr lang="hu-H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2" name="Egyenes összekötő 21">
            <a:extLst>
              <a:ext uri="{FF2B5EF4-FFF2-40B4-BE49-F238E27FC236}">
                <a16:creationId xmlns:a16="http://schemas.microsoft.com/office/drawing/2014/main" id="{891FEF5E-5ED9-4D0F-98B4-88511DCB80E7}"/>
              </a:ext>
            </a:extLst>
          </p:cNvPr>
          <p:cNvCxnSpPr>
            <a:cxnSpLocks/>
          </p:cNvCxnSpPr>
          <p:nvPr/>
        </p:nvCxnSpPr>
        <p:spPr>
          <a:xfrm>
            <a:off x="687388" y="6377703"/>
            <a:ext cx="853122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Kép 2" descr="A képen szöveg látható&#10;&#10;Automatikusan generált leírás">
            <a:extLst>
              <a:ext uri="{FF2B5EF4-FFF2-40B4-BE49-F238E27FC236}">
                <a16:creationId xmlns:a16="http://schemas.microsoft.com/office/drawing/2014/main" id="{E619F4AA-3518-4C5E-B58C-EF812C7E79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707" y="2963390"/>
            <a:ext cx="447395" cy="372829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0CC278B1-CDF3-4B9B-8185-19927C9808E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50" b="25599"/>
          <a:stretch/>
        </p:blipFill>
        <p:spPr>
          <a:xfrm>
            <a:off x="6525925" y="3053403"/>
            <a:ext cx="584488" cy="298861"/>
          </a:xfrm>
          <a:prstGeom prst="rect">
            <a:avLst/>
          </a:prstGeom>
        </p:spPr>
      </p:pic>
      <p:pic>
        <p:nvPicPr>
          <p:cNvPr id="14" name="Kép 13" descr="A képen szöveg látható&#10;&#10;Automatikusan generált leírás">
            <a:extLst>
              <a:ext uri="{FF2B5EF4-FFF2-40B4-BE49-F238E27FC236}">
                <a16:creationId xmlns:a16="http://schemas.microsoft.com/office/drawing/2014/main" id="{EA88B0A0-1454-4751-980D-1C7C10F369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964" y="3790370"/>
            <a:ext cx="451388" cy="299827"/>
          </a:xfrm>
          <a:prstGeom prst="rect">
            <a:avLst/>
          </a:prstGeom>
        </p:spPr>
      </p:pic>
      <p:pic>
        <p:nvPicPr>
          <p:cNvPr id="1030" name="Picture 6" descr="Eurogate HUEurogate Loigistics | Freight forwarding excellence">
            <a:extLst>
              <a:ext uri="{FF2B5EF4-FFF2-40B4-BE49-F238E27FC236}">
                <a16:creationId xmlns:a16="http://schemas.microsoft.com/office/drawing/2014/main" id="{FB7983E9-57B3-4FE5-8DA0-8EA39A91A3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820" y="3832569"/>
            <a:ext cx="412688" cy="41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Kép 17">
            <a:extLst>
              <a:ext uri="{FF2B5EF4-FFF2-40B4-BE49-F238E27FC236}">
                <a16:creationId xmlns:a16="http://schemas.microsoft.com/office/drawing/2014/main" id="{2A2DFC28-FF31-4C5F-BC72-84C0C7A11B5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046" y="3826711"/>
            <a:ext cx="412688" cy="213222"/>
          </a:xfrm>
          <a:prstGeom prst="rect">
            <a:avLst/>
          </a:prstGeom>
        </p:spPr>
      </p:pic>
      <p:pic>
        <p:nvPicPr>
          <p:cNvPr id="23" name="Kép 22" descr="A képen szöveg, clipart látható&#10;&#10;Automatikusan generált leírás">
            <a:extLst>
              <a:ext uri="{FF2B5EF4-FFF2-40B4-BE49-F238E27FC236}">
                <a16:creationId xmlns:a16="http://schemas.microsoft.com/office/drawing/2014/main" id="{F79348CA-1060-4E8C-BC2C-E770D819DB1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225" y="3538674"/>
            <a:ext cx="452438" cy="452438"/>
          </a:xfrm>
          <a:prstGeom prst="rect">
            <a:avLst/>
          </a:prstGeom>
        </p:spPr>
      </p:pic>
      <p:pic>
        <p:nvPicPr>
          <p:cNvPr id="1032" name="Picture 8" descr="Karzol-Trans Kft Nemzetközi Fuvarozás - Raktározás">
            <a:extLst>
              <a:ext uri="{FF2B5EF4-FFF2-40B4-BE49-F238E27FC236}">
                <a16:creationId xmlns:a16="http://schemas.microsoft.com/office/drawing/2014/main" id="{57DF1899-CC3B-446F-9FCE-5FE11774BA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029" y="1101826"/>
            <a:ext cx="729716" cy="29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WEST-BRIDGE Kft - Közös az utunk, egy a célunk!">
            <a:extLst>
              <a:ext uri="{FF2B5EF4-FFF2-40B4-BE49-F238E27FC236}">
                <a16:creationId xmlns:a16="http://schemas.microsoft.com/office/drawing/2014/main" id="{91388751-BF34-40C8-B74D-5005D2B43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944" y="3272972"/>
            <a:ext cx="647229" cy="314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Kép 26">
            <a:extLst>
              <a:ext uri="{FF2B5EF4-FFF2-40B4-BE49-F238E27FC236}">
                <a16:creationId xmlns:a16="http://schemas.microsoft.com/office/drawing/2014/main" id="{0E2C7558-F45D-41C5-9F95-78D63B6EB26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212" y="3209564"/>
            <a:ext cx="452439" cy="452439"/>
          </a:xfrm>
          <a:prstGeom prst="rect">
            <a:avLst/>
          </a:prstGeom>
        </p:spPr>
      </p:pic>
      <p:pic>
        <p:nvPicPr>
          <p:cNvPr id="1036" name="Picture 12" descr="Betelepülők | IPARK Pécs">
            <a:extLst>
              <a:ext uri="{FF2B5EF4-FFF2-40B4-BE49-F238E27FC236}">
                <a16:creationId xmlns:a16="http://schemas.microsoft.com/office/drawing/2014/main" id="{33A5B525-80C8-4CF4-9628-FBDE66B29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056" y="3668584"/>
            <a:ext cx="525238" cy="163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Budapesti Szabadkikötő Logisztikai Zrt. | MDKSZ">
            <a:extLst>
              <a:ext uri="{FF2B5EF4-FFF2-40B4-BE49-F238E27FC236}">
                <a16:creationId xmlns:a16="http://schemas.microsoft.com/office/drawing/2014/main" id="{3DD449C6-C2FB-49A4-AE1B-E1AC35537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137" y="1443680"/>
            <a:ext cx="456130" cy="335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TRH Logisztika - Belföldi raklapos szállítás">
            <a:extLst>
              <a:ext uri="{FF2B5EF4-FFF2-40B4-BE49-F238E27FC236}">
                <a16:creationId xmlns:a16="http://schemas.microsoft.com/office/drawing/2014/main" id="{B649F459-1813-47E7-8589-37B479256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064" y="3314763"/>
            <a:ext cx="790184" cy="304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Kombi-Express">
            <a:extLst>
              <a:ext uri="{FF2B5EF4-FFF2-40B4-BE49-F238E27FC236}">
                <a16:creationId xmlns:a16="http://schemas.microsoft.com/office/drawing/2014/main" id="{B2BB2315-879A-4D45-810A-1015BD6FE2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945" y="1737244"/>
            <a:ext cx="523839" cy="46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>
            <a:extLst>
              <a:ext uri="{FF2B5EF4-FFF2-40B4-BE49-F238E27FC236}">
                <a16:creationId xmlns:a16="http://schemas.microsoft.com/office/drawing/2014/main" id="{884851FC-EC27-4277-82CD-C9BCECD2DE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262" y="2314951"/>
            <a:ext cx="1027435" cy="102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ADR Logistics Kft. - Home | Facebook">
            <a:extLst>
              <a:ext uri="{FF2B5EF4-FFF2-40B4-BE49-F238E27FC236}">
                <a16:creationId xmlns:a16="http://schemas.microsoft.com/office/drawing/2014/main" id="{C726A957-656A-49FF-ADFE-8428B138A1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063" y="3663381"/>
            <a:ext cx="383984" cy="368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Szolgáltatásaink - Komplett vagy gyűjtő ADR rakományok szállítása">
            <a:extLst>
              <a:ext uri="{FF2B5EF4-FFF2-40B4-BE49-F238E27FC236}">
                <a16:creationId xmlns:a16="http://schemas.microsoft.com/office/drawing/2014/main" id="{A84C0F25-31F9-44B3-B90A-79A504DF5D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842" y="3541897"/>
            <a:ext cx="954020" cy="213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Fuvarozási, logisztikai, vámügynökség - Révész Csoport">
            <a:extLst>
              <a:ext uri="{FF2B5EF4-FFF2-40B4-BE49-F238E27FC236}">
                <a16:creationId xmlns:a16="http://schemas.microsoft.com/office/drawing/2014/main" id="{AA50EB6A-B71C-4DC5-A17F-96C70762F8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525" y="4048516"/>
            <a:ext cx="1046991" cy="371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BHS Trans Kft. | Logisztikaallas.com: Logisztika és szállítási iparág  állásportálja">
            <a:extLst>
              <a:ext uri="{FF2B5EF4-FFF2-40B4-BE49-F238E27FC236}">
                <a16:creationId xmlns:a16="http://schemas.microsoft.com/office/drawing/2014/main" id="{4F8805F0-7662-4E09-AD31-51EC57EEED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9753" y="4473360"/>
            <a:ext cx="1014265" cy="316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Transintertop">
            <a:extLst>
              <a:ext uri="{FF2B5EF4-FFF2-40B4-BE49-F238E27FC236}">
                <a16:creationId xmlns:a16="http://schemas.microsoft.com/office/drawing/2014/main" id="{CB73E9BD-3DDE-47EE-BBF3-D120949FE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783" y="5677671"/>
            <a:ext cx="1400754" cy="213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FŐOLDAL - Qualitrans - Cargo">
            <a:extLst>
              <a:ext uri="{FF2B5EF4-FFF2-40B4-BE49-F238E27FC236}">
                <a16:creationId xmlns:a16="http://schemas.microsoft.com/office/drawing/2014/main" id="{D6A9A7C5-CB88-4AAF-98D8-A83E0E4C64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599" y="4658708"/>
            <a:ext cx="476831" cy="37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Kép 39">
            <a:extLst>
              <a:ext uri="{FF2B5EF4-FFF2-40B4-BE49-F238E27FC236}">
                <a16:creationId xmlns:a16="http://schemas.microsoft.com/office/drawing/2014/main" id="{E0019BEB-704A-472E-B568-85718D4BC377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9" t="20218" r="13367" b="23239"/>
          <a:stretch/>
        </p:blipFill>
        <p:spPr>
          <a:xfrm>
            <a:off x="3983427" y="4371881"/>
            <a:ext cx="448662" cy="287135"/>
          </a:xfrm>
          <a:prstGeom prst="rect">
            <a:avLst/>
          </a:prstGeom>
        </p:spPr>
      </p:pic>
      <p:pic>
        <p:nvPicPr>
          <p:cNvPr id="1060" name="Picture 36">
            <a:extLst>
              <a:ext uri="{FF2B5EF4-FFF2-40B4-BE49-F238E27FC236}">
                <a16:creationId xmlns:a16="http://schemas.microsoft.com/office/drawing/2014/main" id="{C844A953-C354-4500-9EC0-85181698E7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3" t="19784" r="4601" b="19567"/>
          <a:stretch/>
        </p:blipFill>
        <p:spPr bwMode="auto">
          <a:xfrm>
            <a:off x="3083067" y="4285763"/>
            <a:ext cx="621040" cy="219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Botlik-Trans - Home | Facebook">
            <a:extLst>
              <a:ext uri="{FF2B5EF4-FFF2-40B4-BE49-F238E27FC236}">
                <a16:creationId xmlns:a16="http://schemas.microsoft.com/office/drawing/2014/main" id="{29B05E2A-AC11-4990-96A8-3CD73C390F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0" t="38900" r="6575" b="41027"/>
          <a:stretch/>
        </p:blipFill>
        <p:spPr bwMode="auto">
          <a:xfrm>
            <a:off x="5002730" y="4420314"/>
            <a:ext cx="929396" cy="221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Rotto Kupa - Szalafő - Támogatók">
            <a:extLst>
              <a:ext uri="{FF2B5EF4-FFF2-40B4-BE49-F238E27FC236}">
                <a16:creationId xmlns:a16="http://schemas.microsoft.com/office/drawing/2014/main" id="{20474AE7-3A1C-42DB-BB75-CB75E2AC17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" t="27863" r="4683" b="30639"/>
          <a:stretch/>
        </p:blipFill>
        <p:spPr bwMode="auto">
          <a:xfrm>
            <a:off x="3031330" y="4568735"/>
            <a:ext cx="787794" cy="350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8" name="Picture 44" descr="▷ Bogos-Trans Fuvarozási És Kereskedelmi Kft., Bonyhád | Cylex">
            <a:extLst>
              <a:ext uri="{FF2B5EF4-FFF2-40B4-BE49-F238E27FC236}">
                <a16:creationId xmlns:a16="http://schemas.microsoft.com/office/drawing/2014/main" id="{EAA3D182-D296-49C4-801D-0F794AC61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91" y="4868321"/>
            <a:ext cx="572992" cy="430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0" name="Picture 46" descr="Agrotrain Kft (Baja,Szentjánosi u. 12.) | Darabáru szállítás, gabona  logisztika">
            <a:extLst>
              <a:ext uri="{FF2B5EF4-FFF2-40B4-BE49-F238E27FC236}">
                <a16:creationId xmlns:a16="http://schemas.microsoft.com/office/drawing/2014/main" id="{9495FC13-2873-44F7-9982-10685FC8C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138" y="5055722"/>
            <a:ext cx="999530" cy="210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2" name="Picture 48" descr="Bannerek – Sprinter">
            <a:extLst>
              <a:ext uri="{FF2B5EF4-FFF2-40B4-BE49-F238E27FC236}">
                <a16:creationId xmlns:a16="http://schemas.microsoft.com/office/drawing/2014/main" id="{4EC6028D-D356-4310-8418-22DC1EA02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907" y="4384878"/>
            <a:ext cx="851222" cy="495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4" name="Picture 50" descr="Partnereink | Richlik-Trans">
            <a:extLst>
              <a:ext uri="{FF2B5EF4-FFF2-40B4-BE49-F238E27FC236}">
                <a16:creationId xmlns:a16="http://schemas.microsoft.com/office/drawing/2014/main" id="{F4E08F76-D722-4761-8CAA-04797F1058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053" y="4569349"/>
            <a:ext cx="572992" cy="572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6" name="Picture 52" descr="CerCargo Home - Cer Cargo Holding">
            <a:extLst>
              <a:ext uri="{FF2B5EF4-FFF2-40B4-BE49-F238E27FC236}">
                <a16:creationId xmlns:a16="http://schemas.microsoft.com/office/drawing/2014/main" id="{E30EED7F-0085-4ABB-A812-80C805C27E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03" y="4504966"/>
            <a:ext cx="756704" cy="290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8" name="Picture 54" descr="Raktáros (Törökbálint) - MASPED Logisztika Kft. - Mumi.hu">
            <a:extLst>
              <a:ext uri="{FF2B5EF4-FFF2-40B4-BE49-F238E27FC236}">
                <a16:creationId xmlns:a16="http://schemas.microsoft.com/office/drawing/2014/main" id="{934F512E-FE6A-4076-8E58-DC266590E5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79" b="25091"/>
          <a:stretch/>
        </p:blipFill>
        <p:spPr bwMode="auto">
          <a:xfrm>
            <a:off x="4160693" y="5812767"/>
            <a:ext cx="912959" cy="318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Nyíl: lefelé mutató 51">
            <a:extLst>
              <a:ext uri="{FF2B5EF4-FFF2-40B4-BE49-F238E27FC236}">
                <a16:creationId xmlns:a16="http://schemas.microsoft.com/office/drawing/2014/main" id="{B87911C5-D40D-45E2-BA17-046D9AAE1C63}"/>
              </a:ext>
            </a:extLst>
          </p:cNvPr>
          <p:cNvSpPr/>
          <p:nvPr/>
        </p:nvSpPr>
        <p:spPr>
          <a:xfrm>
            <a:off x="4519848" y="5606918"/>
            <a:ext cx="213855" cy="261171"/>
          </a:xfrm>
          <a:prstGeom prst="downArrow">
            <a:avLst/>
          </a:prstGeom>
          <a:solidFill>
            <a:srgbClr val="47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080" name="Picture 56" descr="Hírek - Train Hungary">
            <a:extLst>
              <a:ext uri="{FF2B5EF4-FFF2-40B4-BE49-F238E27FC236}">
                <a16:creationId xmlns:a16="http://schemas.microsoft.com/office/drawing/2014/main" id="{686DC705-848A-4409-B8E0-9F62897D4E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238" y="5983410"/>
            <a:ext cx="614498" cy="384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Nyíl: lefelé mutató 82">
            <a:extLst>
              <a:ext uri="{FF2B5EF4-FFF2-40B4-BE49-F238E27FC236}">
                <a16:creationId xmlns:a16="http://schemas.microsoft.com/office/drawing/2014/main" id="{3ED25511-4F91-4CE3-B5B7-AA5A4CCCAC72}"/>
              </a:ext>
            </a:extLst>
          </p:cNvPr>
          <p:cNvSpPr/>
          <p:nvPr/>
        </p:nvSpPr>
        <p:spPr>
          <a:xfrm>
            <a:off x="5092559" y="5720121"/>
            <a:ext cx="213855" cy="261171"/>
          </a:xfrm>
          <a:prstGeom prst="downArrow">
            <a:avLst/>
          </a:prstGeom>
          <a:solidFill>
            <a:srgbClr val="47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082" name="Picture 58" descr="Home - Petrolsped">
            <a:extLst>
              <a:ext uri="{FF2B5EF4-FFF2-40B4-BE49-F238E27FC236}">
                <a16:creationId xmlns:a16="http://schemas.microsoft.com/office/drawing/2014/main" id="{09C34E7E-2D35-425B-975E-9C0AADCF4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63" y="3879466"/>
            <a:ext cx="842924" cy="421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" name="Nyíl: lefelé mutató 85">
            <a:extLst>
              <a:ext uri="{FF2B5EF4-FFF2-40B4-BE49-F238E27FC236}">
                <a16:creationId xmlns:a16="http://schemas.microsoft.com/office/drawing/2014/main" id="{CA8E7F67-98C8-4C9E-80AB-767926957776}"/>
              </a:ext>
            </a:extLst>
          </p:cNvPr>
          <p:cNvSpPr/>
          <p:nvPr/>
        </p:nvSpPr>
        <p:spPr>
          <a:xfrm rot="5400000">
            <a:off x="1431902" y="3890409"/>
            <a:ext cx="213855" cy="261171"/>
          </a:xfrm>
          <a:prstGeom prst="downArrow">
            <a:avLst/>
          </a:prstGeom>
          <a:solidFill>
            <a:srgbClr val="47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084" name="Picture 60" descr="KELET-TRANS 2000 KFT.">
            <a:extLst>
              <a:ext uri="{FF2B5EF4-FFF2-40B4-BE49-F238E27FC236}">
                <a16:creationId xmlns:a16="http://schemas.microsoft.com/office/drawing/2014/main" id="{02236238-79D2-4DF8-8488-D1DE97B655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10" y="5014148"/>
            <a:ext cx="447229" cy="359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Nyíl: lefelé mutató 88">
            <a:extLst>
              <a:ext uri="{FF2B5EF4-FFF2-40B4-BE49-F238E27FC236}">
                <a16:creationId xmlns:a16="http://schemas.microsoft.com/office/drawing/2014/main" id="{D15C884F-3569-47FF-80D0-841376BB8111}"/>
              </a:ext>
            </a:extLst>
          </p:cNvPr>
          <p:cNvSpPr/>
          <p:nvPr/>
        </p:nvSpPr>
        <p:spPr>
          <a:xfrm rot="5400000">
            <a:off x="738531" y="5081023"/>
            <a:ext cx="213855" cy="261171"/>
          </a:xfrm>
          <a:prstGeom prst="downArrow">
            <a:avLst/>
          </a:prstGeom>
          <a:solidFill>
            <a:srgbClr val="47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086" name="Picture 62" descr="Belföldi csomagfeladás gyorsan és olcsón - FOXPOST">
            <a:extLst>
              <a:ext uri="{FF2B5EF4-FFF2-40B4-BE49-F238E27FC236}">
                <a16:creationId xmlns:a16="http://schemas.microsoft.com/office/drawing/2014/main" id="{D45F88D1-9F7D-498B-80D0-DE1B7CE74A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686" y="5901709"/>
            <a:ext cx="398854" cy="398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" name="Nyíl: lefelé mutató 90">
            <a:extLst>
              <a:ext uri="{FF2B5EF4-FFF2-40B4-BE49-F238E27FC236}">
                <a16:creationId xmlns:a16="http://schemas.microsoft.com/office/drawing/2014/main" id="{DFC8DDFA-4E48-4347-8242-9C42DD386989}"/>
              </a:ext>
            </a:extLst>
          </p:cNvPr>
          <p:cNvSpPr/>
          <p:nvPr/>
        </p:nvSpPr>
        <p:spPr>
          <a:xfrm>
            <a:off x="6896558" y="5583906"/>
            <a:ext cx="213855" cy="261171"/>
          </a:xfrm>
          <a:prstGeom prst="downArrow">
            <a:avLst/>
          </a:prstGeom>
          <a:solidFill>
            <a:srgbClr val="47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088" name="Picture 64" descr="Magyar Vasúti Áruszállító Kft. - Home | Facebook">
            <a:extLst>
              <a:ext uri="{FF2B5EF4-FFF2-40B4-BE49-F238E27FC236}">
                <a16:creationId xmlns:a16="http://schemas.microsoft.com/office/drawing/2014/main" id="{CA397E4D-5190-45A6-8667-6E72C93710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09" b="24984"/>
          <a:stretch/>
        </p:blipFill>
        <p:spPr bwMode="auto">
          <a:xfrm>
            <a:off x="503714" y="3251972"/>
            <a:ext cx="667324" cy="359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Nyíl: lefelé mutató 93">
            <a:extLst>
              <a:ext uri="{FF2B5EF4-FFF2-40B4-BE49-F238E27FC236}">
                <a16:creationId xmlns:a16="http://schemas.microsoft.com/office/drawing/2014/main" id="{5FDAB4EB-9029-4513-BE11-1AC031E7A673}"/>
              </a:ext>
            </a:extLst>
          </p:cNvPr>
          <p:cNvSpPr/>
          <p:nvPr/>
        </p:nvSpPr>
        <p:spPr>
          <a:xfrm rot="5400000">
            <a:off x="1190874" y="3312561"/>
            <a:ext cx="213855" cy="261171"/>
          </a:xfrm>
          <a:prstGeom prst="downArrow">
            <a:avLst/>
          </a:prstGeom>
          <a:solidFill>
            <a:srgbClr val="47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8" name="Szövegdoboz 57">
            <a:extLst>
              <a:ext uri="{FF2B5EF4-FFF2-40B4-BE49-F238E27FC236}">
                <a16:creationId xmlns:a16="http://schemas.microsoft.com/office/drawing/2014/main" id="{76527FEC-29D8-4C15-9275-A3DF2C5EFE19}"/>
              </a:ext>
            </a:extLst>
          </p:cNvPr>
          <p:cNvSpPr txBox="1"/>
          <p:nvPr/>
        </p:nvSpPr>
        <p:spPr>
          <a:xfrm>
            <a:off x="2900362" y="5243591"/>
            <a:ext cx="604002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500" i="1" dirty="0">
                <a:solidFill>
                  <a:srgbClr val="5F5F5F"/>
                </a:solidFill>
              </a:rPr>
              <a:t>Bogos-</a:t>
            </a:r>
            <a:r>
              <a:rPr lang="hu-HU" sz="500" i="1" dirty="0" err="1">
                <a:solidFill>
                  <a:srgbClr val="5F5F5F"/>
                </a:solidFill>
              </a:rPr>
              <a:t>Trans</a:t>
            </a:r>
            <a:r>
              <a:rPr lang="hu-HU" sz="500" i="1" dirty="0">
                <a:solidFill>
                  <a:srgbClr val="5F5F5F"/>
                </a:solidFill>
              </a:rPr>
              <a:t> Kft</a:t>
            </a:r>
          </a:p>
        </p:txBody>
      </p:sp>
      <p:pic>
        <p:nvPicPr>
          <p:cNvPr id="1090" name="Picture 66" descr="Horváth Rudolf Intertransport Kft. - Home | Facebook">
            <a:extLst>
              <a:ext uri="{FF2B5EF4-FFF2-40B4-BE49-F238E27FC236}">
                <a16:creationId xmlns:a16="http://schemas.microsoft.com/office/drawing/2014/main" id="{F3E0847E-E773-46D2-832E-3CDD717CF7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788" y="4309903"/>
            <a:ext cx="282694" cy="28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4" name="Picture 70" descr="A LOGISZTIKA NAPJAI: 4 ONLINE ELŐADÁS A TRANS-SPED SZAKEMBEREITŐL | A  Logisztika Napja">
            <a:extLst>
              <a:ext uri="{FF2B5EF4-FFF2-40B4-BE49-F238E27FC236}">
                <a16:creationId xmlns:a16="http://schemas.microsoft.com/office/drawing/2014/main" id="{435430D0-85DD-4880-86D0-7A4AE58BFA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084" y="4030204"/>
            <a:ext cx="678709" cy="19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erro-Sped 2000 Kft. - ismerje meg a fuvarozás új dimenzióját">
            <a:extLst>
              <a:ext uri="{FF2B5EF4-FFF2-40B4-BE49-F238E27FC236}">
                <a16:creationId xmlns:a16="http://schemas.microsoft.com/office/drawing/2014/main" id="{C0D7979F-C5A3-4377-8282-C3F9FDE63B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19" y="3819539"/>
            <a:ext cx="651844" cy="244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id="{CA6BD826-E059-4D7F-9D27-1FC0884ED2E7}"/>
              </a:ext>
            </a:extLst>
          </p:cNvPr>
          <p:cNvPicPr>
            <a:picLocks noChangeAspect="1"/>
          </p:cNvPicPr>
          <p:nvPr/>
        </p:nvPicPr>
        <p:blipFill rotWithShape="1"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40" b="23335"/>
          <a:stretch/>
        </p:blipFill>
        <p:spPr>
          <a:xfrm>
            <a:off x="4919710" y="3993965"/>
            <a:ext cx="871242" cy="283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1318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Heal Partners Theme">
    <a:dk1>
      <a:sysClr val="windowText" lastClr="000000"/>
    </a:dk1>
    <a:lt1>
      <a:sysClr val="window" lastClr="FFFFFF"/>
    </a:lt1>
    <a:dk2>
      <a:srgbClr val="2B6659"/>
    </a:dk2>
    <a:lt2>
      <a:srgbClr val="C1D8D9"/>
    </a:lt2>
    <a:accent1>
      <a:srgbClr val="477373"/>
    </a:accent1>
    <a:accent2>
      <a:srgbClr val="9FDDDC"/>
    </a:accent2>
    <a:accent3>
      <a:srgbClr val="2B6659"/>
    </a:accent3>
    <a:accent4>
      <a:srgbClr val="9DA3D7"/>
    </a:accent4>
    <a:accent5>
      <a:srgbClr val="98D3C6"/>
    </a:accent5>
    <a:accent6>
      <a:srgbClr val="BFBFBF"/>
    </a:accent6>
    <a:hlink>
      <a:srgbClr val="AD073A"/>
    </a:hlink>
    <a:folHlink>
      <a:srgbClr val="0A3D90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ea75267-d1ed-41c1-8105-0f34e6369194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04F515631FA740B2CADC00F8FFBF04" ma:contentTypeVersion="13" ma:contentTypeDescription="Create a new document." ma:contentTypeScope="" ma:versionID="436e93dc593fb1175ad6a0fe7bd3c5b8">
  <xsd:schema xmlns:xsd="http://www.w3.org/2001/XMLSchema" xmlns:xs="http://www.w3.org/2001/XMLSchema" xmlns:p="http://schemas.microsoft.com/office/2006/metadata/properties" xmlns:ns2="3ea75267-d1ed-41c1-8105-0f34e6369194" xmlns:ns3="8c4c90e4-0695-492b-a958-b9783bf636a2" targetNamespace="http://schemas.microsoft.com/office/2006/metadata/properties" ma:root="true" ma:fieldsID="eaf02e2875726475285f1d82dce3b4f4" ns2:_="" ns3:_="">
    <xsd:import namespace="3ea75267-d1ed-41c1-8105-0f34e6369194"/>
    <xsd:import namespace="8c4c90e4-0695-492b-a958-b9783bf636a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a75267-d1ed-41c1-8105-0f34e63691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a4119990-7a9f-4214-b712-b43ab9f18f8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4c90e4-0695-492b-a958-b9783bf636a2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6A02D4A-6829-4E80-9A0B-9C498F22A3F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50CCF88-CE4D-4E69-8E93-629933E14997}">
  <ds:schemaRefs>
    <ds:schemaRef ds:uri="http://schemas.microsoft.com/office/2006/documentManagement/types"/>
    <ds:schemaRef ds:uri="http://purl.org/dc/elements/1.1/"/>
    <ds:schemaRef ds:uri="8c4c90e4-0695-492b-a958-b9783bf636a2"/>
    <ds:schemaRef ds:uri="http://schemas.openxmlformats.org/package/2006/metadata/core-properties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3ea75267-d1ed-41c1-8105-0f34e6369194"/>
  </ds:schemaRefs>
</ds:datastoreItem>
</file>

<file path=customXml/itemProps3.xml><?xml version="1.0" encoding="utf-8"?>
<ds:datastoreItem xmlns:ds="http://schemas.openxmlformats.org/officeDocument/2006/customXml" ds:itemID="{08AFED39-C385-4D82-A292-19934BEF41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a75267-d1ed-41c1-8105-0f34e6369194"/>
    <ds:schemaRef ds:uri="8c4c90e4-0695-492b-a958-b9783bf636a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15970</TotalTime>
  <Words>3235</Words>
  <Application>Microsoft Office PowerPoint</Application>
  <PresentationFormat>A4 (210x297 mm)</PresentationFormat>
  <Paragraphs>571</Paragraphs>
  <Slides>12</Slides>
  <Notes>8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Symbol</vt:lpstr>
      <vt:lpstr>Office-téma</vt:lpstr>
      <vt:lpstr>PowerPoint-bemutató</vt:lpstr>
      <vt:lpstr>PowerPoint-bemutató</vt:lpstr>
      <vt:lpstr>PowerPoint-bemutató</vt:lpstr>
      <vt:lpstr>PowerPoint-bemutató</vt:lpstr>
      <vt:lpstr>Makro adatok</vt:lpstr>
      <vt:lpstr>PowerPoint-bemutató</vt:lpstr>
      <vt:lpstr>Bizonyos jelentős magyar szereplők teljesítményének vizsgálata</vt:lpstr>
      <vt:lpstr>PowerPoint-bemutató</vt:lpstr>
      <vt:lpstr>PowerPoint-bemutató</vt:lpstr>
      <vt:lpstr>PowerPoint-bemutató</vt:lpstr>
      <vt:lpstr>Kitekintés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Mars hasáb – 2022 szeptember</dc:title>
  <dc:creator>Márkus Dániel</dc:creator>
  <cp:lastModifiedBy>Vály Zsófia</cp:lastModifiedBy>
  <cp:revision>9</cp:revision>
  <dcterms:created xsi:type="dcterms:W3CDTF">2019-10-11T10:23:06Z</dcterms:created>
  <dcterms:modified xsi:type="dcterms:W3CDTF">2022-10-04T13:55:44Z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0x0101005C04F515631FA740B2CADC00F8FFBF04</vt:lpwstr>
  </property>
  <property fmtid="{D5CDD505-2E9C-101B-9397-08002B2CF9AE}" pid="3" name="MediaServiceImageTags">
    <vt:lpwstr/>
  </property>
</Properties>
</file>